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wmv" ContentType="video/x-ms-wmv"/>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742" r:id="rId2"/>
  </p:sldMasterIdLst>
  <p:notesMasterIdLst>
    <p:notesMasterId r:id="rId67"/>
  </p:notesMasterIdLst>
  <p:handoutMasterIdLst>
    <p:handoutMasterId r:id="rId68"/>
  </p:handoutMasterIdLst>
  <p:sldIdLst>
    <p:sldId id="274" r:id="rId3"/>
    <p:sldId id="277" r:id="rId4"/>
    <p:sldId id="338" r:id="rId5"/>
    <p:sldId id="335" r:id="rId6"/>
    <p:sldId id="283" r:id="rId7"/>
    <p:sldId id="265" r:id="rId8"/>
    <p:sldId id="284" r:id="rId9"/>
    <p:sldId id="297" r:id="rId10"/>
    <p:sldId id="339" r:id="rId11"/>
    <p:sldId id="296" r:id="rId12"/>
    <p:sldId id="264" r:id="rId13"/>
    <p:sldId id="350" r:id="rId14"/>
    <p:sldId id="349" r:id="rId15"/>
    <p:sldId id="285" r:id="rId16"/>
    <p:sldId id="287" r:id="rId17"/>
    <p:sldId id="286" r:id="rId18"/>
    <p:sldId id="288" r:id="rId19"/>
    <p:sldId id="261"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329" r:id="rId52"/>
    <p:sldId id="330" r:id="rId53"/>
    <p:sldId id="331" r:id="rId54"/>
    <p:sldId id="332" r:id="rId55"/>
    <p:sldId id="333" r:id="rId56"/>
    <p:sldId id="334" r:id="rId57"/>
    <p:sldId id="336" r:id="rId58"/>
    <p:sldId id="344" r:id="rId59"/>
    <p:sldId id="342" r:id="rId60"/>
    <p:sldId id="345" r:id="rId61"/>
    <p:sldId id="278" r:id="rId62"/>
    <p:sldId id="351" r:id="rId63"/>
    <p:sldId id="346" r:id="rId64"/>
    <p:sldId id="348" r:id="rId65"/>
    <p:sldId id="347" r:id="rId66"/>
  </p:sldIdLst>
  <p:sldSz cx="9144000" cy="6858000" type="screen4x3"/>
  <p:notesSz cx="7102475" cy="93884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p:cViewPr varScale="1">
        <p:scale>
          <a:sx n="74" d="100"/>
          <a:sy n="74" d="100"/>
        </p:scale>
        <p:origin x="5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AA090877-85D3-4F0C-9CF3-5BD0DBD0706C}" type="datetimeFigureOut">
              <a:rPr lang="en-US" smtClean="0"/>
              <a:t>6/13/2017</a:t>
            </a:fld>
            <a:endParaRPr lang="en-US"/>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9457B0CE-DD63-4CB4-BAC4-E3824E79207D}" type="slidenum">
              <a:rPr lang="en-US" smtClean="0"/>
              <a:t>‹#›</a:t>
            </a:fld>
            <a:endParaRPr lang="en-US"/>
          </a:p>
        </p:txBody>
      </p:sp>
    </p:spTree>
    <p:extLst>
      <p:ext uri="{BB962C8B-B14F-4D97-AF65-F5344CB8AC3E}">
        <p14:creationId xmlns:p14="http://schemas.microsoft.com/office/powerpoint/2010/main" val="75372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A8C0A07A-280E-4DB9-B8EF-0402464D4CEE}" type="datetimeFigureOut">
              <a:rPr lang="en-US" smtClean="0"/>
              <a:t>6/13/2017</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1DB07217-8FC0-4932-8CF5-B6D790D05549}" type="slidenum">
              <a:rPr lang="en-US" smtClean="0"/>
              <a:t>‹#›</a:t>
            </a:fld>
            <a:endParaRPr lang="en-US"/>
          </a:p>
        </p:txBody>
      </p:sp>
    </p:spTree>
    <p:extLst>
      <p:ext uri="{BB962C8B-B14F-4D97-AF65-F5344CB8AC3E}">
        <p14:creationId xmlns:p14="http://schemas.microsoft.com/office/powerpoint/2010/main" val="1044782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583441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Is it a delay or an absence of development?</a:t>
            </a:r>
          </a:p>
          <a:p>
            <a:endParaRPr lang="en-US" altLang="en-US" smtClean="0">
              <a:latin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C668E018-759E-4A44-8CBC-85D4CD3497EF}" type="slidenum">
              <a:rPr lang="en-US" altLang="en-US">
                <a:solidFill>
                  <a:prstClr val="black"/>
                </a:solidFill>
              </a:rPr>
              <a:pPr/>
              <a:t>20</a:t>
            </a:fld>
            <a:endParaRPr lang="en-US" altLang="en-US">
              <a:solidFill>
                <a:prstClr val="black"/>
              </a:solidFill>
            </a:endParaRPr>
          </a:p>
        </p:txBody>
      </p:sp>
    </p:spTree>
    <p:extLst>
      <p:ext uri="{BB962C8B-B14F-4D97-AF65-F5344CB8AC3E}">
        <p14:creationId xmlns:p14="http://schemas.microsoft.com/office/powerpoint/2010/main" val="3298767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9C056E63-DCAA-48B8-AA41-600C5CEE902B}" type="slidenum">
              <a:rPr lang="en-US" altLang="en-US">
                <a:solidFill>
                  <a:prstClr val="black"/>
                </a:solidFill>
              </a:rPr>
              <a:pPr/>
              <a:t>21</a:t>
            </a:fld>
            <a:endParaRPr lang="en-US" altLang="en-US">
              <a:solidFill>
                <a:prstClr val="black"/>
              </a:solidFill>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Babies are designed to be social creatures. Read slide.</a:t>
            </a:r>
          </a:p>
        </p:txBody>
      </p:sp>
    </p:spTree>
    <p:extLst>
      <p:ext uri="{BB962C8B-B14F-4D97-AF65-F5344CB8AC3E}">
        <p14:creationId xmlns:p14="http://schemas.microsoft.com/office/powerpoint/2010/main" val="3096706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We are hard wired to be connected to others</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95FF059B-98B1-412B-9EB9-E4A56D055E47}" type="slidenum">
              <a:rPr lang="en-US" altLang="en-US">
                <a:solidFill>
                  <a:prstClr val="black"/>
                </a:solidFill>
              </a:rPr>
              <a:pPr/>
              <a:t>22</a:t>
            </a:fld>
            <a:endParaRPr lang="en-US" altLang="en-US">
              <a:solidFill>
                <a:prstClr val="black"/>
              </a:solidFill>
            </a:endParaRPr>
          </a:p>
        </p:txBody>
      </p:sp>
    </p:spTree>
    <p:extLst>
      <p:ext uri="{BB962C8B-B14F-4D97-AF65-F5344CB8AC3E}">
        <p14:creationId xmlns:p14="http://schemas.microsoft.com/office/powerpoint/2010/main" val="245066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340D3CD0-94BB-4D35-AAEA-0934EF214EE5}" type="slidenum">
              <a:rPr lang="en-US" altLang="en-US">
                <a:solidFill>
                  <a:prstClr val="black"/>
                </a:solidFill>
              </a:rPr>
              <a:pPr/>
              <a:t>23</a:t>
            </a:fld>
            <a:endParaRPr lang="en-US" altLang="en-US">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420305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F5AF3587-8EE6-4571-9476-AB958E0138A7}" type="slidenum">
              <a:rPr lang="en-US" altLang="en-US">
                <a:solidFill>
                  <a:prstClr val="black"/>
                </a:solidFill>
              </a:rPr>
              <a:pPr/>
              <a:t>24</a:t>
            </a:fld>
            <a:endParaRPr lang="en-US" altLang="en-US">
              <a:solidFill>
                <a:prstClr val="black"/>
              </a:solidFill>
            </a:endParaRPr>
          </a:p>
        </p:txBody>
      </p:sp>
    </p:spTree>
    <p:extLst>
      <p:ext uri="{BB962C8B-B14F-4D97-AF65-F5344CB8AC3E}">
        <p14:creationId xmlns:p14="http://schemas.microsoft.com/office/powerpoint/2010/main" val="4196349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93765142-437C-4BC2-9271-618E557923EC}" type="slidenum">
              <a:rPr lang="en-US" altLang="en-US">
                <a:solidFill>
                  <a:prstClr val="black"/>
                </a:solidFill>
              </a:rPr>
              <a:pPr/>
              <a:t>26</a:t>
            </a:fld>
            <a:endParaRPr lang="en-US" altLang="en-US">
              <a:solidFill>
                <a:prstClr val="black"/>
              </a:solidFill>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527683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4ED67FC9-563C-43E9-A92B-82C14EBBC4C5}" type="slidenum">
              <a:rPr lang="en-US" altLang="en-US">
                <a:solidFill>
                  <a:prstClr val="black"/>
                </a:solidFill>
              </a:rPr>
              <a:pPr/>
              <a:t>27</a:t>
            </a:fld>
            <a:endParaRPr lang="en-US" altLang="en-US">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They don’t watch people faces for clues</a:t>
            </a:r>
          </a:p>
        </p:txBody>
      </p:sp>
    </p:spTree>
    <p:extLst>
      <p:ext uri="{BB962C8B-B14F-4D97-AF65-F5344CB8AC3E}">
        <p14:creationId xmlns:p14="http://schemas.microsoft.com/office/powerpoint/2010/main" val="2334796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4ED67FC9-563C-43E9-A92B-82C14EBBC4C5}" type="slidenum">
              <a:rPr lang="en-US" altLang="en-US">
                <a:solidFill>
                  <a:prstClr val="black"/>
                </a:solidFill>
              </a:rPr>
              <a:pPr/>
              <a:t>28</a:t>
            </a:fld>
            <a:endParaRPr lang="en-US" altLang="en-US">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Human interaction is unpredictable, does not come with a set of rules, the rules are often subtle, contradictory and require flexibility</a:t>
            </a:r>
          </a:p>
        </p:txBody>
      </p:sp>
    </p:spTree>
    <p:extLst>
      <p:ext uri="{BB962C8B-B14F-4D97-AF65-F5344CB8AC3E}">
        <p14:creationId xmlns:p14="http://schemas.microsoft.com/office/powerpoint/2010/main" val="2654219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33425" indent="-280988" defTabSz="930275">
              <a:defRPr>
                <a:solidFill>
                  <a:schemeClr val="tx1"/>
                </a:solidFill>
                <a:latin typeface="Arial" panose="020B0604020202020204" pitchFamily="34" charset="0"/>
              </a:defRPr>
            </a:lvl2pPr>
            <a:lvl3pPr marL="1127125" indent="-225425" defTabSz="930275">
              <a:defRPr>
                <a:solidFill>
                  <a:schemeClr val="tx1"/>
                </a:solidFill>
                <a:latin typeface="Arial" panose="020B0604020202020204" pitchFamily="34" charset="0"/>
              </a:defRPr>
            </a:lvl3pPr>
            <a:lvl4pPr marL="1579563" indent="-225425" defTabSz="930275">
              <a:defRPr>
                <a:solidFill>
                  <a:schemeClr val="tx1"/>
                </a:solidFill>
                <a:latin typeface="Arial" panose="020B0604020202020204" pitchFamily="34" charset="0"/>
              </a:defRPr>
            </a:lvl4pPr>
            <a:lvl5pPr marL="2030413" indent="-225425" defTabSz="930275">
              <a:defRPr>
                <a:solidFill>
                  <a:schemeClr val="tx1"/>
                </a:solidFill>
                <a:latin typeface="Arial" panose="020B0604020202020204" pitchFamily="34" charset="0"/>
              </a:defRPr>
            </a:lvl5pPr>
            <a:lvl6pPr marL="2487613" indent="-225425" defTabSz="930275" eaLnBrk="0" fontAlgn="base" hangingPunct="0">
              <a:spcBef>
                <a:spcPct val="0"/>
              </a:spcBef>
              <a:spcAft>
                <a:spcPct val="0"/>
              </a:spcAft>
              <a:defRPr>
                <a:solidFill>
                  <a:schemeClr val="tx1"/>
                </a:solidFill>
                <a:latin typeface="Arial" panose="020B0604020202020204" pitchFamily="34" charset="0"/>
              </a:defRPr>
            </a:lvl6pPr>
            <a:lvl7pPr marL="2944813" indent="-225425" defTabSz="930275" eaLnBrk="0" fontAlgn="base" hangingPunct="0">
              <a:spcBef>
                <a:spcPct val="0"/>
              </a:spcBef>
              <a:spcAft>
                <a:spcPct val="0"/>
              </a:spcAft>
              <a:defRPr>
                <a:solidFill>
                  <a:schemeClr val="tx1"/>
                </a:solidFill>
                <a:latin typeface="Arial" panose="020B0604020202020204" pitchFamily="34" charset="0"/>
              </a:defRPr>
            </a:lvl7pPr>
            <a:lvl8pPr marL="3402013" indent="-225425" defTabSz="930275" eaLnBrk="0" fontAlgn="base" hangingPunct="0">
              <a:spcBef>
                <a:spcPct val="0"/>
              </a:spcBef>
              <a:spcAft>
                <a:spcPct val="0"/>
              </a:spcAft>
              <a:defRPr>
                <a:solidFill>
                  <a:schemeClr val="tx1"/>
                </a:solidFill>
                <a:latin typeface="Arial" panose="020B0604020202020204" pitchFamily="34" charset="0"/>
              </a:defRPr>
            </a:lvl8pPr>
            <a:lvl9pPr marL="3859213" indent="-225425" defTabSz="930275" eaLnBrk="0" fontAlgn="base" hangingPunct="0">
              <a:spcBef>
                <a:spcPct val="0"/>
              </a:spcBef>
              <a:spcAft>
                <a:spcPct val="0"/>
              </a:spcAft>
              <a:defRPr>
                <a:solidFill>
                  <a:schemeClr val="tx1"/>
                </a:solidFill>
                <a:latin typeface="Arial" panose="020B0604020202020204" pitchFamily="34" charset="0"/>
              </a:defRPr>
            </a:lvl9pPr>
          </a:lstStyle>
          <a:p>
            <a:fld id="{70B417B8-E223-4785-A98F-8AF4C47B1B93}" type="slidenum">
              <a:rPr lang="en-US" altLang="en-US">
                <a:solidFill>
                  <a:prstClr val="black"/>
                </a:solidFill>
              </a:rPr>
              <a:pPr/>
              <a:t>29</a:t>
            </a:fld>
            <a:endParaRPr lang="en-US" altLang="en-US">
              <a:solidFill>
                <a:prstClr val="black"/>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3992667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33425" indent="-280988" defTabSz="930275">
              <a:defRPr>
                <a:solidFill>
                  <a:schemeClr val="tx1"/>
                </a:solidFill>
                <a:latin typeface="Arial" panose="020B0604020202020204" pitchFamily="34" charset="0"/>
              </a:defRPr>
            </a:lvl2pPr>
            <a:lvl3pPr marL="1127125" indent="-225425" defTabSz="930275">
              <a:defRPr>
                <a:solidFill>
                  <a:schemeClr val="tx1"/>
                </a:solidFill>
                <a:latin typeface="Arial" panose="020B0604020202020204" pitchFamily="34" charset="0"/>
              </a:defRPr>
            </a:lvl3pPr>
            <a:lvl4pPr marL="1579563" indent="-225425" defTabSz="930275">
              <a:defRPr>
                <a:solidFill>
                  <a:schemeClr val="tx1"/>
                </a:solidFill>
                <a:latin typeface="Arial" panose="020B0604020202020204" pitchFamily="34" charset="0"/>
              </a:defRPr>
            </a:lvl4pPr>
            <a:lvl5pPr marL="2030413" indent="-225425" defTabSz="930275">
              <a:defRPr>
                <a:solidFill>
                  <a:schemeClr val="tx1"/>
                </a:solidFill>
                <a:latin typeface="Arial" panose="020B0604020202020204" pitchFamily="34" charset="0"/>
              </a:defRPr>
            </a:lvl5pPr>
            <a:lvl6pPr marL="2487613" indent="-225425" defTabSz="930275" eaLnBrk="0" fontAlgn="base" hangingPunct="0">
              <a:spcBef>
                <a:spcPct val="0"/>
              </a:spcBef>
              <a:spcAft>
                <a:spcPct val="0"/>
              </a:spcAft>
              <a:defRPr>
                <a:solidFill>
                  <a:schemeClr val="tx1"/>
                </a:solidFill>
                <a:latin typeface="Arial" panose="020B0604020202020204" pitchFamily="34" charset="0"/>
              </a:defRPr>
            </a:lvl6pPr>
            <a:lvl7pPr marL="2944813" indent="-225425" defTabSz="930275" eaLnBrk="0" fontAlgn="base" hangingPunct="0">
              <a:spcBef>
                <a:spcPct val="0"/>
              </a:spcBef>
              <a:spcAft>
                <a:spcPct val="0"/>
              </a:spcAft>
              <a:defRPr>
                <a:solidFill>
                  <a:schemeClr val="tx1"/>
                </a:solidFill>
                <a:latin typeface="Arial" panose="020B0604020202020204" pitchFamily="34" charset="0"/>
              </a:defRPr>
            </a:lvl7pPr>
            <a:lvl8pPr marL="3402013" indent="-225425" defTabSz="930275" eaLnBrk="0" fontAlgn="base" hangingPunct="0">
              <a:spcBef>
                <a:spcPct val="0"/>
              </a:spcBef>
              <a:spcAft>
                <a:spcPct val="0"/>
              </a:spcAft>
              <a:defRPr>
                <a:solidFill>
                  <a:schemeClr val="tx1"/>
                </a:solidFill>
                <a:latin typeface="Arial" panose="020B0604020202020204" pitchFamily="34" charset="0"/>
              </a:defRPr>
            </a:lvl8pPr>
            <a:lvl9pPr marL="3859213" indent="-225425" defTabSz="930275" eaLnBrk="0" fontAlgn="base" hangingPunct="0">
              <a:spcBef>
                <a:spcPct val="0"/>
              </a:spcBef>
              <a:spcAft>
                <a:spcPct val="0"/>
              </a:spcAft>
              <a:defRPr>
                <a:solidFill>
                  <a:schemeClr val="tx1"/>
                </a:solidFill>
                <a:latin typeface="Arial" panose="020B0604020202020204" pitchFamily="34" charset="0"/>
              </a:defRPr>
            </a:lvl9pPr>
          </a:lstStyle>
          <a:p>
            <a:fld id="{52B98C2E-6217-48B8-9230-7931E2C856A2}" type="slidenum">
              <a:rPr lang="en-US" altLang="en-US">
                <a:solidFill>
                  <a:prstClr val="black"/>
                </a:solidFill>
              </a:rPr>
              <a:pPr/>
              <a:t>30</a:t>
            </a:fld>
            <a:endParaRPr lang="en-US" alt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If you have brothers or sisters- do you have the same personality as they do? </a:t>
            </a:r>
          </a:p>
          <a:p>
            <a:endParaRPr lang="en-US" altLang="en-US" smtClean="0">
              <a:latin typeface="Arial" panose="020B0604020202020204" pitchFamily="34" charset="0"/>
            </a:endParaRPr>
          </a:p>
          <a:p>
            <a:r>
              <a:rPr lang="en-US" altLang="en-US" smtClean="0">
                <a:latin typeface="Arial" panose="020B0604020202020204" pitchFamily="34" charset="0"/>
              </a:rPr>
              <a:t>Children are not blank slates upon which all behavioral experiences are written</a:t>
            </a:r>
          </a:p>
        </p:txBody>
      </p:sp>
    </p:spTree>
    <p:extLst>
      <p:ext uri="{BB962C8B-B14F-4D97-AF65-F5344CB8AC3E}">
        <p14:creationId xmlns:p14="http://schemas.microsoft.com/office/powerpoint/2010/main" val="754174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33425" indent="-280988" defTabSz="930275">
              <a:defRPr>
                <a:solidFill>
                  <a:schemeClr val="tx1"/>
                </a:solidFill>
                <a:latin typeface="Arial" panose="020B0604020202020204" pitchFamily="34" charset="0"/>
              </a:defRPr>
            </a:lvl2pPr>
            <a:lvl3pPr marL="1127125" indent="-225425" defTabSz="930275">
              <a:defRPr>
                <a:solidFill>
                  <a:schemeClr val="tx1"/>
                </a:solidFill>
                <a:latin typeface="Arial" panose="020B0604020202020204" pitchFamily="34" charset="0"/>
              </a:defRPr>
            </a:lvl3pPr>
            <a:lvl4pPr marL="1579563" indent="-225425" defTabSz="930275">
              <a:defRPr>
                <a:solidFill>
                  <a:schemeClr val="tx1"/>
                </a:solidFill>
                <a:latin typeface="Arial" panose="020B0604020202020204" pitchFamily="34" charset="0"/>
              </a:defRPr>
            </a:lvl4pPr>
            <a:lvl5pPr marL="2030413" indent="-225425" defTabSz="930275">
              <a:defRPr>
                <a:solidFill>
                  <a:schemeClr val="tx1"/>
                </a:solidFill>
                <a:latin typeface="Arial" panose="020B0604020202020204" pitchFamily="34" charset="0"/>
              </a:defRPr>
            </a:lvl5pPr>
            <a:lvl6pPr marL="2487613" indent="-225425" defTabSz="930275" eaLnBrk="0" fontAlgn="base" hangingPunct="0">
              <a:spcBef>
                <a:spcPct val="0"/>
              </a:spcBef>
              <a:spcAft>
                <a:spcPct val="0"/>
              </a:spcAft>
              <a:defRPr>
                <a:solidFill>
                  <a:schemeClr val="tx1"/>
                </a:solidFill>
                <a:latin typeface="Arial" panose="020B0604020202020204" pitchFamily="34" charset="0"/>
              </a:defRPr>
            </a:lvl6pPr>
            <a:lvl7pPr marL="2944813" indent="-225425" defTabSz="930275" eaLnBrk="0" fontAlgn="base" hangingPunct="0">
              <a:spcBef>
                <a:spcPct val="0"/>
              </a:spcBef>
              <a:spcAft>
                <a:spcPct val="0"/>
              </a:spcAft>
              <a:defRPr>
                <a:solidFill>
                  <a:schemeClr val="tx1"/>
                </a:solidFill>
                <a:latin typeface="Arial" panose="020B0604020202020204" pitchFamily="34" charset="0"/>
              </a:defRPr>
            </a:lvl7pPr>
            <a:lvl8pPr marL="3402013" indent="-225425" defTabSz="930275" eaLnBrk="0" fontAlgn="base" hangingPunct="0">
              <a:spcBef>
                <a:spcPct val="0"/>
              </a:spcBef>
              <a:spcAft>
                <a:spcPct val="0"/>
              </a:spcAft>
              <a:defRPr>
                <a:solidFill>
                  <a:schemeClr val="tx1"/>
                </a:solidFill>
                <a:latin typeface="Arial" panose="020B0604020202020204" pitchFamily="34" charset="0"/>
              </a:defRPr>
            </a:lvl8pPr>
            <a:lvl9pPr marL="3859213" indent="-225425" defTabSz="930275" eaLnBrk="0" fontAlgn="base" hangingPunct="0">
              <a:spcBef>
                <a:spcPct val="0"/>
              </a:spcBef>
              <a:spcAft>
                <a:spcPct val="0"/>
              </a:spcAft>
              <a:defRPr>
                <a:solidFill>
                  <a:schemeClr val="tx1"/>
                </a:solidFill>
                <a:latin typeface="Arial" panose="020B0604020202020204" pitchFamily="34" charset="0"/>
              </a:defRPr>
            </a:lvl9pPr>
          </a:lstStyle>
          <a:p>
            <a:fld id="{76DD2263-ACB7-4D48-BAA6-46107AB300F3}" type="slidenum">
              <a:rPr lang="en-US" altLang="en-US">
                <a:solidFill>
                  <a:prstClr val="black"/>
                </a:solidFill>
              </a:rPr>
              <a:pPr/>
              <a:t>31</a:t>
            </a:fld>
            <a:endParaRPr lang="en-US" altLang="en-US">
              <a:solidFill>
                <a:prstClr val="black"/>
              </a:solidFill>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5425" indent="-225425"/>
            <a:r>
              <a:rPr lang="en-US" altLang="en-US" dirty="0" smtClean="0">
                <a:latin typeface="Arial" panose="020B0604020202020204" pitchFamily="34" charset="0"/>
              </a:rPr>
              <a:t>Goodness of Fit.</a:t>
            </a:r>
          </a:p>
          <a:p>
            <a:pPr marL="225425" indent="-225425"/>
            <a:r>
              <a:rPr lang="en-US" altLang="en-US" dirty="0" smtClean="0">
                <a:latin typeface="Arial" panose="020B0604020202020204" pitchFamily="34" charset="0"/>
              </a:rPr>
              <a:t>The key to healthy development is a goodness of fit between the child's temperament and the home environment. </a:t>
            </a:r>
          </a:p>
          <a:p>
            <a:pPr marL="225425" indent="-225425"/>
            <a:r>
              <a:rPr lang="en-US" altLang="en-US" dirty="0" smtClean="0">
                <a:latin typeface="Arial" panose="020B0604020202020204" pitchFamily="34" charset="0"/>
              </a:rPr>
              <a:t> </a:t>
            </a:r>
          </a:p>
          <a:p>
            <a:pPr marL="225425" indent="-225425"/>
            <a:r>
              <a:rPr lang="en-US" altLang="en-US" dirty="0" smtClean="0">
                <a:latin typeface="Arial" panose="020B0604020202020204" pitchFamily="34" charset="0"/>
              </a:rPr>
              <a:t>Infants who evidence difficult behavior in early life are at risk for developing behavior disorders at a later age, though a difficult temperament does not automatically predict the development of behavioral problems. An integral element in the prediction of subsequent behavioral problems is the concept of “goodness of fit”. </a:t>
            </a:r>
          </a:p>
          <a:p>
            <a:pPr marL="225425" indent="-225425"/>
            <a:r>
              <a:rPr lang="en-US" altLang="en-US" dirty="0" smtClean="0">
                <a:latin typeface="Arial" panose="020B0604020202020204" pitchFamily="34" charset="0"/>
              </a:rPr>
              <a:t>Read slide first then text</a:t>
            </a:r>
          </a:p>
          <a:p>
            <a:pPr marL="225425" indent="-225425"/>
            <a:endParaRPr lang="en-US" altLang="en-US" dirty="0" smtClean="0">
              <a:latin typeface="Arial" panose="020B0604020202020204" pitchFamily="34" charset="0"/>
            </a:endParaRPr>
          </a:p>
          <a:p>
            <a:pPr marL="225425" indent="-225425"/>
            <a:r>
              <a:rPr lang="en-US" altLang="en-US" dirty="0" smtClean="0">
                <a:latin typeface="Arial" panose="020B0604020202020204" pitchFamily="34" charset="0"/>
              </a:rPr>
              <a:t>Temperament alone is not sufficient to produce behavioral disturbance. The quality of caregiver interaction also contributes to the child’s subsequent adjustment. </a:t>
            </a:r>
          </a:p>
        </p:txBody>
      </p:sp>
    </p:spTree>
    <p:extLst>
      <p:ext uri="{BB962C8B-B14F-4D97-AF65-F5344CB8AC3E}">
        <p14:creationId xmlns:p14="http://schemas.microsoft.com/office/powerpoint/2010/main" val="1039789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094">
              <a:defRPr>
                <a:solidFill>
                  <a:schemeClr val="tx1"/>
                </a:solidFill>
                <a:latin typeface="Arial" panose="020B0604020202020204" pitchFamily="34" charset="0"/>
              </a:defRPr>
            </a:lvl1pPr>
            <a:lvl2pPr marL="733589" indent="-282150" defTabSz="931094">
              <a:defRPr>
                <a:solidFill>
                  <a:schemeClr val="tx1"/>
                </a:solidFill>
                <a:latin typeface="Arial" panose="020B0604020202020204" pitchFamily="34" charset="0"/>
              </a:defRPr>
            </a:lvl2pPr>
            <a:lvl3pPr marL="1128598" indent="-225720" defTabSz="931094">
              <a:defRPr>
                <a:solidFill>
                  <a:schemeClr val="tx1"/>
                </a:solidFill>
                <a:latin typeface="Arial" panose="020B0604020202020204" pitchFamily="34" charset="0"/>
              </a:defRPr>
            </a:lvl3pPr>
            <a:lvl4pPr marL="1580037" indent="-225720" defTabSz="931094">
              <a:defRPr>
                <a:solidFill>
                  <a:schemeClr val="tx1"/>
                </a:solidFill>
                <a:latin typeface="Arial" panose="020B0604020202020204" pitchFamily="34" charset="0"/>
              </a:defRPr>
            </a:lvl4pPr>
            <a:lvl5pPr marL="2031477" indent="-225720" defTabSz="931094">
              <a:defRPr>
                <a:solidFill>
                  <a:schemeClr val="tx1"/>
                </a:solidFill>
                <a:latin typeface="Arial" panose="020B0604020202020204" pitchFamily="34" charset="0"/>
              </a:defRPr>
            </a:lvl5pPr>
            <a:lvl6pPr marL="2482916" indent="-225720" defTabSz="931094" eaLnBrk="0" fontAlgn="base" hangingPunct="0">
              <a:spcBef>
                <a:spcPct val="0"/>
              </a:spcBef>
              <a:spcAft>
                <a:spcPct val="0"/>
              </a:spcAft>
              <a:defRPr>
                <a:solidFill>
                  <a:schemeClr val="tx1"/>
                </a:solidFill>
                <a:latin typeface="Arial" panose="020B0604020202020204" pitchFamily="34" charset="0"/>
              </a:defRPr>
            </a:lvl6pPr>
            <a:lvl7pPr marL="2934355" indent="-225720" defTabSz="931094" eaLnBrk="0" fontAlgn="base" hangingPunct="0">
              <a:spcBef>
                <a:spcPct val="0"/>
              </a:spcBef>
              <a:spcAft>
                <a:spcPct val="0"/>
              </a:spcAft>
              <a:defRPr>
                <a:solidFill>
                  <a:schemeClr val="tx1"/>
                </a:solidFill>
                <a:latin typeface="Arial" panose="020B0604020202020204" pitchFamily="34" charset="0"/>
              </a:defRPr>
            </a:lvl7pPr>
            <a:lvl8pPr marL="3385795" indent="-225720" defTabSz="931094" eaLnBrk="0" fontAlgn="base" hangingPunct="0">
              <a:spcBef>
                <a:spcPct val="0"/>
              </a:spcBef>
              <a:spcAft>
                <a:spcPct val="0"/>
              </a:spcAft>
              <a:defRPr>
                <a:solidFill>
                  <a:schemeClr val="tx1"/>
                </a:solidFill>
                <a:latin typeface="Arial" panose="020B0604020202020204" pitchFamily="34" charset="0"/>
              </a:defRPr>
            </a:lvl8pPr>
            <a:lvl9pPr marL="3837234" indent="-225720" defTabSz="931094" eaLnBrk="0" fontAlgn="base" hangingPunct="0">
              <a:spcBef>
                <a:spcPct val="0"/>
              </a:spcBef>
              <a:spcAft>
                <a:spcPct val="0"/>
              </a:spcAft>
              <a:defRPr>
                <a:solidFill>
                  <a:schemeClr val="tx1"/>
                </a:solidFill>
                <a:latin typeface="Arial" panose="020B0604020202020204" pitchFamily="34" charset="0"/>
              </a:defRPr>
            </a:lvl9pPr>
          </a:lstStyle>
          <a:p>
            <a:fld id="{92503EF6-9BE6-42D7-99DD-3E3E91BF132D}" type="slidenum">
              <a:rPr lang="en-US" altLang="en-US">
                <a:solidFill>
                  <a:prstClr val="black"/>
                </a:solidFill>
              </a:rPr>
              <a:pPr/>
              <a:t>32</a:t>
            </a:fld>
            <a:endParaRPr lang="en-US" altLang="en-US">
              <a:solidFill>
                <a:prstClr val="black"/>
              </a:solidFill>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Caregivers of securely attached babies usually respond promptly when the baby cries and behave affectionately when they pick him or her up. They also tailor their responses closely to babies needs.</a:t>
            </a:r>
          </a:p>
          <a:p>
            <a:r>
              <a:rPr lang="en-US" altLang="en-US" smtClean="0">
                <a:latin typeface="Arial" panose="020B0604020202020204" pitchFamily="34" charset="0"/>
              </a:rPr>
              <a:t>Caregivers of babies who show either types of insecure attachment respond more on the basis of their own wishes or moods then to signals from the baby. </a:t>
            </a:r>
          </a:p>
          <a:p>
            <a:r>
              <a:rPr lang="en-US" altLang="en-US" smtClean="0">
                <a:latin typeface="Arial" panose="020B0604020202020204" pitchFamily="34" charset="0"/>
              </a:rPr>
              <a:t>Caregivers of insecurely attached babies who show the avoidant pattern in the Strange Situation appear to hold their babies as much as caregivers of securely attached babies, but they do not seem to enjoy the close bodily contact as much and sometimes act in rejecting manner. </a:t>
            </a:r>
          </a:p>
          <a:p>
            <a:r>
              <a:rPr lang="en-US" altLang="en-US" smtClean="0">
                <a:latin typeface="Arial" panose="020B0604020202020204" pitchFamily="34" charset="0"/>
              </a:rPr>
              <a:t>Caregivers of insecurely attached babies who show the ambivalent pattern in the Strange Situation are inconsistent in their care. Sometimes they respond sensitively to their infants; sometimes they're inaccessible; at other times they are intrusive, interfering with the baby's activity. Like the mothers of avoidant infants, the problem is not that they interact too little or too much, but that the nature and timing of their interaction does not consistently matched the infant’s needs. </a:t>
            </a:r>
          </a:p>
        </p:txBody>
      </p:sp>
    </p:spTree>
    <p:extLst>
      <p:ext uri="{BB962C8B-B14F-4D97-AF65-F5344CB8AC3E}">
        <p14:creationId xmlns:p14="http://schemas.microsoft.com/office/powerpoint/2010/main" val="2470233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70404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512525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606462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950911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07DB54-E693-4D77-AB46-3A58F36630EC}"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313287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smtClean="0"/>
          </a:p>
        </p:txBody>
      </p:sp>
      <p:sp>
        <p:nvSpPr>
          <p:cNvPr id="54276" name="Slide Number Placeholder 3"/>
          <p:cNvSpPr>
            <a:spLocks noGrp="1"/>
          </p:cNvSpPr>
          <p:nvPr>
            <p:ph type="sldNum" sz="quarter" idx="5"/>
          </p:nvPr>
        </p:nvSpPr>
        <p:spPr>
          <a:noFill/>
        </p:spPr>
        <p:txBody>
          <a:bodyPr/>
          <a:lstStyle/>
          <a:p>
            <a:fld id="{F19168AA-9C48-42CE-94B6-53AC038BE63B}" type="slidenum">
              <a:rPr lang="en-US" smtClean="0">
                <a:solidFill>
                  <a:prstClr val="black"/>
                </a:solidFill>
              </a:rPr>
              <a:pPr/>
              <a:t>49</a:t>
            </a:fld>
            <a:endParaRPr lang="en-US" smtClean="0">
              <a:solidFill>
                <a:prstClr val="black"/>
              </a:solidFill>
            </a:endParaRPr>
          </a:p>
        </p:txBody>
      </p:sp>
    </p:spTree>
    <p:extLst>
      <p:ext uri="{BB962C8B-B14F-4D97-AF65-F5344CB8AC3E}">
        <p14:creationId xmlns:p14="http://schemas.microsoft.com/office/powerpoint/2010/main" val="3169383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smtClean="0"/>
          </a:p>
        </p:txBody>
      </p:sp>
      <p:sp>
        <p:nvSpPr>
          <p:cNvPr id="70660" name="Slide Number Placeholder 3"/>
          <p:cNvSpPr>
            <a:spLocks noGrp="1"/>
          </p:cNvSpPr>
          <p:nvPr>
            <p:ph type="sldNum" sz="quarter" idx="5"/>
          </p:nvPr>
        </p:nvSpPr>
        <p:spPr>
          <a:noFill/>
        </p:spPr>
        <p:txBody>
          <a:bodyPr/>
          <a:lstStyle/>
          <a:p>
            <a:fld id="{F2042BCA-51D9-45E3-9956-FC4D975DD37D}" type="slidenum">
              <a:rPr lang="en-US" smtClean="0">
                <a:solidFill>
                  <a:prstClr val="black"/>
                </a:solidFill>
              </a:rPr>
              <a:pPr/>
              <a:t>50</a:t>
            </a:fld>
            <a:endParaRPr lang="en-US" smtClean="0">
              <a:solidFill>
                <a:prstClr val="black"/>
              </a:solidFill>
            </a:endParaRPr>
          </a:p>
        </p:txBody>
      </p:sp>
    </p:spTree>
    <p:extLst>
      <p:ext uri="{BB962C8B-B14F-4D97-AF65-F5344CB8AC3E}">
        <p14:creationId xmlns:p14="http://schemas.microsoft.com/office/powerpoint/2010/main" val="2728291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7F6DBBA2-3DE1-41E0-9FA8-FF4B1912A135}" type="slidenum">
              <a:rPr lang="en-US" smtClean="0">
                <a:solidFill>
                  <a:prstClr val="black"/>
                </a:solidFill>
              </a:rPr>
              <a:pPr/>
              <a:t>52</a:t>
            </a:fld>
            <a:endParaRPr lang="en-US" smtClean="0">
              <a:solidFill>
                <a:prstClr val="black"/>
              </a:solidFill>
            </a:endParaRPr>
          </a:p>
        </p:txBody>
      </p:sp>
    </p:spTree>
    <p:extLst>
      <p:ext uri="{BB962C8B-B14F-4D97-AF65-F5344CB8AC3E}">
        <p14:creationId xmlns:p14="http://schemas.microsoft.com/office/powerpoint/2010/main" val="799146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smtClean="0"/>
          </a:p>
        </p:txBody>
      </p:sp>
      <p:sp>
        <p:nvSpPr>
          <p:cNvPr id="84996" name="Slide Number Placeholder 3"/>
          <p:cNvSpPr>
            <a:spLocks noGrp="1"/>
          </p:cNvSpPr>
          <p:nvPr>
            <p:ph type="sldNum" sz="quarter" idx="5"/>
          </p:nvPr>
        </p:nvSpPr>
        <p:spPr>
          <a:noFill/>
        </p:spPr>
        <p:txBody>
          <a:bodyPr/>
          <a:lstStyle/>
          <a:p>
            <a:fld id="{80B0E01A-F74A-4700-9675-02FC61FF2712}" type="slidenum">
              <a:rPr lang="en-US" smtClean="0">
                <a:solidFill>
                  <a:prstClr val="black"/>
                </a:solidFill>
              </a:rPr>
              <a:pPr/>
              <a:t>55</a:t>
            </a:fld>
            <a:endParaRPr lang="en-US" smtClean="0">
              <a:solidFill>
                <a:prstClr val="black"/>
              </a:solidFill>
            </a:endParaRPr>
          </a:p>
        </p:txBody>
      </p:sp>
    </p:spTree>
    <p:extLst>
      <p:ext uri="{BB962C8B-B14F-4D97-AF65-F5344CB8AC3E}">
        <p14:creationId xmlns:p14="http://schemas.microsoft.com/office/powerpoint/2010/main" val="106935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909B119F-C325-4659-89C4-FF7393D228C7}" type="slidenum">
              <a:rPr lang="en-US" altLang="en-US" smtClean="0"/>
              <a:pPr>
                <a:defRPr/>
              </a:pPr>
              <a:t>‹#›</a:t>
            </a:fld>
            <a:endParaRPr lang="en-US" altLang="en-US"/>
          </a:p>
        </p:txBody>
      </p:sp>
    </p:spTree>
    <p:extLst>
      <p:ext uri="{BB962C8B-B14F-4D97-AF65-F5344CB8AC3E}">
        <p14:creationId xmlns:p14="http://schemas.microsoft.com/office/powerpoint/2010/main" val="55331081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ACAB2406-B5EE-4B28-83C6-4F26A6709421}" type="slidenum">
              <a:rPr lang="en-US" altLang="en-US" smtClean="0"/>
              <a:pPr>
                <a:defRPr/>
              </a:pPr>
              <a:t>‹#›</a:t>
            </a:fld>
            <a:endParaRPr lang="en-US" altLang="en-US"/>
          </a:p>
        </p:txBody>
      </p:sp>
    </p:spTree>
    <p:extLst>
      <p:ext uri="{BB962C8B-B14F-4D97-AF65-F5344CB8AC3E}">
        <p14:creationId xmlns:p14="http://schemas.microsoft.com/office/powerpoint/2010/main" val="1680086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0A9470D3-17EF-4DA0-A372-0D1BF1706A3F}" type="slidenum">
              <a:rPr lang="en-US" altLang="en-US" smtClean="0"/>
              <a:pPr>
                <a:defRPr/>
              </a:pPr>
              <a:t>‹#›</a:t>
            </a:fld>
            <a:endParaRPr lang="en-US" altLang="en-US"/>
          </a:p>
        </p:txBody>
      </p:sp>
    </p:spTree>
    <p:extLst>
      <p:ext uri="{BB962C8B-B14F-4D97-AF65-F5344CB8AC3E}">
        <p14:creationId xmlns:p14="http://schemas.microsoft.com/office/powerpoint/2010/main" val="157011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52E50743-BD16-4FC2-826C-E831BDECE5C5}" type="slidenum">
              <a:rPr lang="en-US" altLang="en-US" smtClean="0"/>
              <a:pPr>
                <a:defRPr/>
              </a:pPr>
              <a:t>‹#›</a:t>
            </a:fld>
            <a:endParaRPr lang="en-US" altLang="en-US"/>
          </a:p>
        </p:txBody>
      </p:sp>
    </p:spTree>
    <p:extLst>
      <p:ext uri="{BB962C8B-B14F-4D97-AF65-F5344CB8AC3E}">
        <p14:creationId xmlns:p14="http://schemas.microsoft.com/office/powerpoint/2010/main" val="1187131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E9F20E1C-06E1-4AD8-B099-2A300A32F77E}" type="slidenum">
              <a:rPr lang="en-US" altLang="en-US" smtClean="0"/>
              <a:pPr>
                <a:defRPr/>
              </a:pPr>
              <a:t>‹#›</a:t>
            </a:fld>
            <a:endParaRPr lang="en-US" altLang="en-US"/>
          </a:p>
        </p:txBody>
      </p:sp>
    </p:spTree>
    <p:extLst>
      <p:ext uri="{BB962C8B-B14F-4D97-AF65-F5344CB8AC3E}">
        <p14:creationId xmlns:p14="http://schemas.microsoft.com/office/powerpoint/2010/main" val="937062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53593317-5B75-45D4-B9CF-1D6C61BD4B5C}" type="slidenum">
              <a:rPr lang="en-US" altLang="en-US" smtClean="0"/>
              <a:pPr>
                <a:defRPr/>
              </a:pPr>
              <a:t>‹#›</a:t>
            </a:fld>
            <a:endParaRPr lang="en-US" altLang="en-US"/>
          </a:p>
        </p:txBody>
      </p:sp>
    </p:spTree>
    <p:extLst>
      <p:ext uri="{BB962C8B-B14F-4D97-AF65-F5344CB8AC3E}">
        <p14:creationId xmlns:p14="http://schemas.microsoft.com/office/powerpoint/2010/main" val="4276120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E4F0DEA1-36CD-4124-B5A1-13503C661CC7}" type="slidenum">
              <a:rPr lang="en-US" altLang="en-US" smtClean="0"/>
              <a:pPr>
                <a:defRPr/>
              </a:pPr>
              <a:t>‹#›</a:t>
            </a:fld>
            <a:endParaRPr lang="en-US" altLang="en-US"/>
          </a:p>
        </p:txBody>
      </p:sp>
    </p:spTree>
    <p:extLst>
      <p:ext uri="{BB962C8B-B14F-4D97-AF65-F5344CB8AC3E}">
        <p14:creationId xmlns:p14="http://schemas.microsoft.com/office/powerpoint/2010/main" val="366462209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B706BF73-4FAB-48BD-9C13-8F8058A4C03B}" type="slidenum">
              <a:rPr lang="en-US" altLang="en-US" smtClean="0"/>
              <a:pPr>
                <a:defRPr/>
              </a:pPr>
              <a:t>‹#›</a:t>
            </a:fld>
            <a:endParaRPr lang="en-US" altLang="en-US"/>
          </a:p>
        </p:txBody>
      </p:sp>
    </p:spTree>
    <p:extLst>
      <p:ext uri="{BB962C8B-B14F-4D97-AF65-F5344CB8AC3E}">
        <p14:creationId xmlns:p14="http://schemas.microsoft.com/office/powerpoint/2010/main" val="295915796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D220A112-2AED-41ED-9B70-5AE678E1C578}" type="slidenum">
              <a:rPr lang="en-US" altLang="en-US" smtClean="0"/>
              <a:pPr>
                <a:defRPr/>
              </a:pPr>
              <a:t>‹#›</a:t>
            </a:fld>
            <a:endParaRPr lang="en-US" altLang="en-US"/>
          </a:p>
        </p:txBody>
      </p:sp>
    </p:spTree>
    <p:extLst>
      <p:ext uri="{BB962C8B-B14F-4D97-AF65-F5344CB8AC3E}">
        <p14:creationId xmlns:p14="http://schemas.microsoft.com/office/powerpoint/2010/main" val="245447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BC4CED5-3E87-4E69-8A1E-9040C39D7E8E}" type="slidenum">
              <a:rPr lang="en-US" altLang="en-US" smtClean="0"/>
              <a:pPr>
                <a:defRPr/>
              </a:pPr>
              <a:t>‹#›</a:t>
            </a:fld>
            <a:endParaRPr lang="en-US" altLang="en-US"/>
          </a:p>
        </p:txBody>
      </p:sp>
    </p:spTree>
    <p:extLst>
      <p:ext uri="{BB962C8B-B14F-4D97-AF65-F5344CB8AC3E}">
        <p14:creationId xmlns:p14="http://schemas.microsoft.com/office/powerpoint/2010/main" val="404864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BC4CED5-3E87-4E69-8A1E-9040C39D7E8E}"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55629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BC4CED5-3E87-4E69-8A1E-9040C39D7E8E}" type="slidenum">
              <a:rPr lang="en-US" altLang="en-US" smtClean="0"/>
              <a:pPr>
                <a:defRPr/>
              </a:pPr>
              <a:t>‹#›</a:t>
            </a:fld>
            <a:endParaRPr lang="en-US" altLang="en-US"/>
          </a:p>
        </p:txBody>
      </p:sp>
    </p:spTree>
    <p:extLst>
      <p:ext uri="{BB962C8B-B14F-4D97-AF65-F5344CB8AC3E}">
        <p14:creationId xmlns:p14="http://schemas.microsoft.com/office/powerpoint/2010/main" val="364499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BC4CED5-3E87-4E69-8A1E-9040C39D7E8E}" type="slidenum">
              <a:rPr lang="en-US" altLang="en-US" smtClean="0"/>
              <a:pPr>
                <a:defRPr/>
              </a:pPr>
              <a:t>‹#›</a:t>
            </a:fld>
            <a:endParaRPr lang="en-US"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54729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8BC4CED5-3E87-4E69-8A1E-9040C39D7E8E}" type="slidenum">
              <a:rPr lang="en-US" altLang="en-US" smtClean="0"/>
              <a:pPr>
                <a:defRPr/>
              </a:pPr>
              <a:t>‹#›</a:t>
            </a:fld>
            <a:endParaRPr lang="en-US" altLang="en-US"/>
          </a:p>
        </p:txBody>
      </p:sp>
    </p:spTree>
    <p:extLst>
      <p:ext uri="{BB962C8B-B14F-4D97-AF65-F5344CB8AC3E}">
        <p14:creationId xmlns:p14="http://schemas.microsoft.com/office/powerpoint/2010/main" val="36998319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A92D5DA4-2C54-40EB-B620-5F5E72882840}" type="slidenum">
              <a:rPr lang="en-US" altLang="en-US" smtClean="0"/>
              <a:pPr>
                <a:defRPr/>
              </a:pPr>
              <a:t>‹#›</a:t>
            </a:fld>
            <a:endParaRPr lang="en-US" altLang="en-US"/>
          </a:p>
        </p:txBody>
      </p:sp>
    </p:spTree>
    <p:extLst>
      <p:ext uri="{BB962C8B-B14F-4D97-AF65-F5344CB8AC3E}">
        <p14:creationId xmlns:p14="http://schemas.microsoft.com/office/powerpoint/2010/main" val="3998045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AB52FBB-76E3-415F-A6CB-680F311770DC}" type="slidenum">
              <a:rPr lang="en-US" altLang="en-US" smtClean="0"/>
              <a:pPr>
                <a:defRPr/>
              </a:pPr>
              <a:t>‹#›</a:t>
            </a:fld>
            <a:endParaRPr lang="en-US" altLang="en-US"/>
          </a:p>
        </p:txBody>
      </p:sp>
    </p:spTree>
    <p:extLst>
      <p:ext uri="{BB962C8B-B14F-4D97-AF65-F5344CB8AC3E}">
        <p14:creationId xmlns:p14="http://schemas.microsoft.com/office/powerpoint/2010/main" val="121095206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pic>
        <p:nvPicPr>
          <p:cNvPr id="9" name="Picture 8" descr="Winter Swirl.png"/>
          <p:cNvPicPr>
            <a:picLocks noChangeAspect="1"/>
          </p:cNvPicPr>
          <p:nvPr userDrawn="1"/>
        </p:nvPicPr>
        <p:blipFill>
          <a:blip r:embed="rId2" cstate="print"/>
          <a:stretch>
            <a:fillRect/>
          </a:stretch>
        </p:blipFill>
        <p:spPr>
          <a:xfrm>
            <a:off x="0" y="0"/>
            <a:ext cx="9144001" cy="6858000"/>
          </a:xfrm>
          <a:prstGeom prst="rect">
            <a:avLst/>
          </a:prstGeom>
        </p:spPr>
      </p:pic>
    </p:spTree>
    <p:extLst>
      <p:ext uri="{BB962C8B-B14F-4D97-AF65-F5344CB8AC3E}">
        <p14:creationId xmlns:p14="http://schemas.microsoft.com/office/powerpoint/2010/main" val="244237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127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48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51020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2032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2412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03999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684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81304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3970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C804C-8DBF-44F7-92A2-760A8B100DEA}"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43F6F5C-F2E0-4C31-997E-A46AFE4349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05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20000"/>
            <a:lum/>
          </a:blip>
          <a:srcRect/>
          <a:stretch>
            <a:fillRect l="6000" t="86000" r="83000" b="1000"/>
          </a:stretch>
        </a:blipFill>
        <a:effectLst/>
      </p:bgPr>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8BC4CED5-3E87-4E69-8A1E-9040C39D7E8E}" type="slidenum">
              <a:rPr lang="en-US" altLang="en-US" smtClean="0"/>
              <a:pPr>
                <a:defRPr/>
              </a:pPr>
              <a:t>‹#›</a:t>
            </a:fld>
            <a:endParaRPr lang="en-US" altLang="en-US"/>
          </a:p>
        </p:txBody>
      </p:sp>
    </p:spTree>
    <p:extLst>
      <p:ext uri="{BB962C8B-B14F-4D97-AF65-F5344CB8AC3E}">
        <p14:creationId xmlns:p14="http://schemas.microsoft.com/office/powerpoint/2010/main" val="323887132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alpha val="96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A1EC804C-8DBF-44F7-92A2-760A8B100DEA}"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143F6F5C-F2E0-4C31-997E-A46AFE43497C}"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pic>
        <p:nvPicPr>
          <p:cNvPr id="7" name="Picture 6" descr="Winter Swirl.png"/>
          <p:cNvPicPr>
            <a:picLocks noChangeAspect="1"/>
          </p:cNvPicPr>
          <p:nvPr/>
        </p:nvPicPr>
        <p:blipFill>
          <a:blip r:embed="rId13" cstate="print"/>
          <a:stretch>
            <a:fillRect/>
          </a:stretch>
        </p:blipFill>
        <p:spPr>
          <a:xfrm>
            <a:off x="0" y="0"/>
            <a:ext cx="9144001" cy="6858000"/>
          </a:xfrm>
          <a:prstGeom prst="rect">
            <a:avLst/>
          </a:prstGeom>
        </p:spPr>
      </p:pic>
      <p:sp>
        <p:nvSpPr>
          <p:cNvPr id="9" name="Round Diagonal Corner Rectangle 8"/>
          <p:cNvSpPr/>
          <p:nvPr/>
        </p:nvSpPr>
        <p:spPr>
          <a:xfrm>
            <a:off x="457200" y="274638"/>
            <a:ext cx="8229600" cy="6244915"/>
          </a:xfrm>
          <a:prstGeom prst="round2Diag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3620621532"/>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1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a:xfrm>
            <a:off x="509788" y="2408251"/>
            <a:ext cx="8384686" cy="2539603"/>
          </a:xfrm>
        </p:spPr>
        <p:txBody>
          <a:bodyPr>
            <a:noAutofit/>
          </a:bodyPr>
          <a:lstStyle/>
          <a:p>
            <a:pPr algn="l" eaLnBrk="1" hangingPunct="1"/>
            <a:r>
              <a:rPr lang="en-US" altLang="en-US" sz="4000" b="1" dirty="0" smtClean="0"/>
              <a:t>Asperger Syndrome:</a:t>
            </a:r>
          </a:p>
          <a:p>
            <a:pPr algn="l" eaLnBrk="1" hangingPunct="1"/>
            <a:r>
              <a:rPr lang="en-US" altLang="en-US" sz="4000" b="1" dirty="0" smtClean="0"/>
              <a:t>From Diagnosis to Independence</a:t>
            </a:r>
            <a:endParaRPr lang="en-US" altLang="en-US" sz="4000" b="1" dirty="0"/>
          </a:p>
        </p:txBody>
      </p:sp>
      <p:sp>
        <p:nvSpPr>
          <p:cNvPr id="2051" name="Text Box 5"/>
          <p:cNvSpPr txBox="1">
            <a:spLocks noChangeArrowheads="1"/>
          </p:cNvSpPr>
          <p:nvPr/>
        </p:nvSpPr>
        <p:spPr bwMode="auto">
          <a:xfrm>
            <a:off x="4556125" y="2017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2" name="Text Box 7"/>
          <p:cNvSpPr txBox="1">
            <a:spLocks noChangeArrowheads="1"/>
          </p:cNvSpPr>
          <p:nvPr/>
        </p:nvSpPr>
        <p:spPr bwMode="auto">
          <a:xfrm>
            <a:off x="4876800" y="1143000"/>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054" name="Text Box 10"/>
          <p:cNvSpPr txBox="1">
            <a:spLocks noChangeArrowheads="1"/>
          </p:cNvSpPr>
          <p:nvPr/>
        </p:nvSpPr>
        <p:spPr bwMode="auto">
          <a:xfrm>
            <a:off x="4403725" y="49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056" name="Text Box 12"/>
          <p:cNvSpPr txBox="1">
            <a:spLocks noChangeArrowheads="1"/>
          </p:cNvSpPr>
          <p:nvPr/>
        </p:nvSpPr>
        <p:spPr bwMode="auto">
          <a:xfrm>
            <a:off x="4556125" y="430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9788" y="5650336"/>
            <a:ext cx="3070491" cy="107705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3" y="275927"/>
            <a:ext cx="1456652" cy="14298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0224" y="5629944"/>
            <a:ext cx="2431376" cy="95722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400" y="5667288"/>
            <a:ext cx="2215703" cy="1060100"/>
          </a:xfrm>
          <a:prstGeom prst="rect">
            <a:avLst/>
          </a:prstGeom>
        </p:spPr>
      </p:pic>
      <p:sp>
        <p:nvSpPr>
          <p:cNvPr id="7" name="TextBox 6"/>
          <p:cNvSpPr txBox="1"/>
          <p:nvPr/>
        </p:nvSpPr>
        <p:spPr>
          <a:xfrm>
            <a:off x="533400" y="1820280"/>
            <a:ext cx="2523448" cy="338554"/>
          </a:xfrm>
          <a:prstGeom prst="rect">
            <a:avLst/>
          </a:prstGeom>
          <a:noFill/>
        </p:spPr>
        <p:txBody>
          <a:bodyPr wrap="none" rtlCol="0">
            <a:spAutoFit/>
          </a:bodyPr>
          <a:lstStyle/>
          <a:p>
            <a:r>
              <a:rPr lang="en-US" sz="1600" dirty="0" smtClean="0">
                <a:solidFill>
                  <a:schemeClr val="tx1">
                    <a:lumMod val="50000"/>
                    <a:lumOff val="50000"/>
                  </a:schemeClr>
                </a:solidFill>
              </a:rPr>
              <a:t>Summer Series Presents</a:t>
            </a:r>
            <a:r>
              <a:rPr lang="en-US" sz="1600" dirty="0" smtClean="0"/>
              <a:t>:</a:t>
            </a:r>
            <a:endParaRPr lang="en-US" sz="1600" dirty="0"/>
          </a:p>
        </p:txBody>
      </p:sp>
      <p:sp>
        <p:nvSpPr>
          <p:cNvPr id="2" name="TextBox 1"/>
          <p:cNvSpPr txBox="1"/>
          <p:nvPr/>
        </p:nvSpPr>
        <p:spPr>
          <a:xfrm>
            <a:off x="1905000" y="430371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96482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a:xfrm>
            <a:off x="455857" y="2401900"/>
            <a:ext cx="8384686" cy="2539603"/>
          </a:xfrm>
        </p:spPr>
        <p:txBody>
          <a:bodyPr>
            <a:noAutofit/>
          </a:bodyPr>
          <a:lstStyle/>
          <a:p>
            <a:pPr algn="l" eaLnBrk="1" hangingPunct="1"/>
            <a:r>
              <a:rPr lang="en-US" altLang="en-US" sz="4000" b="1" dirty="0" smtClean="0"/>
              <a:t>Asperger Syndrome:</a:t>
            </a:r>
          </a:p>
          <a:p>
            <a:pPr algn="l" eaLnBrk="1" hangingPunct="1"/>
            <a:r>
              <a:rPr lang="en-US" altLang="en-US" sz="4000" b="1" dirty="0" smtClean="0"/>
              <a:t>From Diagnosis to Independence</a:t>
            </a:r>
            <a:endParaRPr lang="en-US" altLang="en-US" sz="4000" b="1" dirty="0"/>
          </a:p>
        </p:txBody>
      </p:sp>
      <p:sp>
        <p:nvSpPr>
          <p:cNvPr id="2051" name="Text Box 5"/>
          <p:cNvSpPr txBox="1">
            <a:spLocks noChangeArrowheads="1"/>
          </p:cNvSpPr>
          <p:nvPr/>
        </p:nvSpPr>
        <p:spPr bwMode="auto">
          <a:xfrm>
            <a:off x="4556125" y="2017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2" name="Text Box 7"/>
          <p:cNvSpPr txBox="1">
            <a:spLocks noChangeArrowheads="1"/>
          </p:cNvSpPr>
          <p:nvPr/>
        </p:nvSpPr>
        <p:spPr bwMode="auto">
          <a:xfrm>
            <a:off x="3935728" y="207049"/>
            <a:ext cx="4343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800" dirty="0" smtClean="0">
                <a:solidFill>
                  <a:srgbClr val="FF0000"/>
                </a:solidFill>
              </a:rPr>
              <a:t>Social Development</a:t>
            </a:r>
            <a:endParaRPr lang="en-US" altLang="en-US" sz="4800" dirty="0">
              <a:solidFill>
                <a:srgbClr val="FF0000"/>
              </a:solidFill>
            </a:endParaRPr>
          </a:p>
        </p:txBody>
      </p:sp>
      <p:sp>
        <p:nvSpPr>
          <p:cNvPr id="2054" name="Text Box 10"/>
          <p:cNvSpPr txBox="1">
            <a:spLocks noChangeArrowheads="1"/>
          </p:cNvSpPr>
          <p:nvPr/>
        </p:nvSpPr>
        <p:spPr bwMode="auto">
          <a:xfrm>
            <a:off x="4403725" y="49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056" name="Text Box 12"/>
          <p:cNvSpPr txBox="1">
            <a:spLocks noChangeArrowheads="1"/>
          </p:cNvSpPr>
          <p:nvPr/>
        </p:nvSpPr>
        <p:spPr bwMode="auto">
          <a:xfrm>
            <a:off x="4556125" y="430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5872150"/>
            <a:ext cx="2547060" cy="89344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123" y="275927"/>
            <a:ext cx="1456652" cy="142984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0761" y="5846392"/>
            <a:ext cx="2050376" cy="80722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6120" y="5875154"/>
            <a:ext cx="1835080" cy="877991"/>
          </a:xfrm>
          <a:prstGeom prst="rect">
            <a:avLst/>
          </a:prstGeom>
        </p:spPr>
      </p:pic>
      <p:sp>
        <p:nvSpPr>
          <p:cNvPr id="7" name="TextBox 6"/>
          <p:cNvSpPr txBox="1"/>
          <p:nvPr/>
        </p:nvSpPr>
        <p:spPr>
          <a:xfrm>
            <a:off x="533400" y="1820280"/>
            <a:ext cx="2523448" cy="338554"/>
          </a:xfrm>
          <a:prstGeom prst="rect">
            <a:avLst/>
          </a:prstGeom>
          <a:noFill/>
        </p:spPr>
        <p:txBody>
          <a:bodyPr wrap="none" rtlCol="0">
            <a:spAutoFit/>
          </a:bodyPr>
          <a:lstStyle/>
          <a:p>
            <a:r>
              <a:rPr lang="en-US" sz="1600" dirty="0" smtClean="0">
                <a:solidFill>
                  <a:schemeClr val="tx1">
                    <a:lumMod val="50000"/>
                    <a:lumOff val="50000"/>
                  </a:schemeClr>
                </a:solidFill>
              </a:rPr>
              <a:t>Summer Series Presents</a:t>
            </a:r>
            <a:r>
              <a:rPr lang="en-US" sz="1600" dirty="0" smtClean="0"/>
              <a:t>:</a:t>
            </a:r>
            <a:endParaRPr lang="en-US" sz="1600" dirty="0"/>
          </a:p>
        </p:txBody>
      </p:sp>
      <p:sp>
        <p:nvSpPr>
          <p:cNvPr id="2" name="TextBox 1"/>
          <p:cNvSpPr txBox="1"/>
          <p:nvPr/>
        </p:nvSpPr>
        <p:spPr>
          <a:xfrm>
            <a:off x="1905000" y="430371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56912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17"/>
          <p:cNvGraphicFramePr>
            <a:graphicFrameLocks/>
          </p:cNvGraphicFramePr>
          <p:nvPr>
            <p:extLst>
              <p:ext uri="{D42A27DB-BD31-4B8C-83A1-F6EECF244321}">
                <p14:modId xmlns:p14="http://schemas.microsoft.com/office/powerpoint/2010/main" val="192277635"/>
              </p:ext>
            </p:extLst>
          </p:nvPr>
        </p:nvGraphicFramePr>
        <p:xfrm>
          <a:off x="981075" y="604021"/>
          <a:ext cx="5886450" cy="4118020"/>
        </p:xfrm>
        <a:graphic>
          <a:graphicData uri="http://schemas.openxmlformats.org/drawingml/2006/table">
            <a:tbl>
              <a:tblPr/>
              <a:tblGrid>
                <a:gridCol w="5886450">
                  <a:extLst>
                    <a:ext uri="{9D8B030D-6E8A-4147-A177-3AD203B41FA5}">
                      <a16:colId xmlns="" xmlns:a16="http://schemas.microsoft.com/office/drawing/2014/main" val="589520406"/>
                    </a:ext>
                  </a:extLst>
                </a:gridCol>
              </a:tblGrid>
              <a:tr h="4118020">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txBody>
                  <a:tcPr horzOverflow="overflow">
                    <a:lnL w="57150" cap="flat" cmpd="sng" algn="ctr">
                      <a:solidFill>
                        <a:srgbClr val="0099CC"/>
                      </a:solidFill>
                      <a:prstDash val="solid"/>
                      <a:round/>
                      <a:headEnd type="none" w="med" len="med"/>
                      <a:tailEnd type="none" w="med" len="med"/>
                    </a:lnL>
                    <a:lnR w="57150" cap="flat" cmpd="sng" algn="ctr">
                      <a:solidFill>
                        <a:srgbClr val="0099CC"/>
                      </a:solidFill>
                      <a:prstDash val="solid"/>
                      <a:round/>
                      <a:headEnd type="none" w="med" len="med"/>
                      <a:tailEnd type="none" w="med" len="med"/>
                    </a:lnR>
                    <a:lnT w="57150" cap="flat" cmpd="sng" algn="ctr">
                      <a:solidFill>
                        <a:srgbClr val="0099CC"/>
                      </a:solidFill>
                      <a:prstDash val="solid"/>
                      <a:round/>
                      <a:headEnd type="none" w="med" len="med"/>
                      <a:tailEnd type="none" w="med" len="med"/>
                    </a:lnT>
                    <a:lnB w="57150" cap="flat" cmpd="sng" algn="ctr">
                      <a:solidFill>
                        <a:srgbClr val="0099CC"/>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444545966"/>
                  </a:ext>
                </a:extLst>
              </a:tr>
            </a:tbl>
          </a:graphicData>
        </a:graphic>
      </p:graphicFrame>
      <p:sp>
        <p:nvSpPr>
          <p:cNvPr id="2" name="Title 1"/>
          <p:cNvSpPr>
            <a:spLocks noGrp="1"/>
          </p:cNvSpPr>
          <p:nvPr>
            <p:ph type="title"/>
          </p:nvPr>
        </p:nvSpPr>
        <p:spPr>
          <a:xfrm>
            <a:off x="4114800" y="5410200"/>
            <a:ext cx="6347714" cy="566738"/>
          </a:xfrm>
        </p:spPr>
        <p:txBody>
          <a:bodyPr/>
          <a:lstStyle/>
          <a:p>
            <a:r>
              <a:rPr lang="en-US" dirty="0" smtClean="0"/>
              <a:t>Dr. Temple Grandin</a:t>
            </a:r>
            <a:endParaRPr lang="en-US" dirty="0"/>
          </a:p>
        </p:txBody>
      </p:sp>
      <p:pic>
        <p:nvPicPr>
          <p:cNvPr id="5" name="Temple ope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808831"/>
            <a:ext cx="5562600" cy="3708400"/>
          </a:xfrm>
          <a:prstGeom prst="rect">
            <a:avLst/>
          </a:prstGeom>
        </p:spPr>
      </p:pic>
    </p:spTree>
    <p:extLst>
      <p:ext uri="{BB962C8B-B14F-4D97-AF65-F5344CB8AC3E}">
        <p14:creationId xmlns:p14="http://schemas.microsoft.com/office/powerpoint/2010/main" val="4024315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2060" y="2932589"/>
            <a:ext cx="5826719" cy="1646302"/>
          </a:xfrm>
        </p:spPr>
        <p:txBody>
          <a:bodyPr/>
          <a:lstStyle/>
          <a:p>
            <a:r>
              <a:rPr lang="en-US" dirty="0" smtClean="0"/>
              <a:t/>
            </a:r>
            <a:br>
              <a:rPr lang="en-US" dirty="0" smtClean="0"/>
            </a:br>
            <a:r>
              <a:rPr lang="en-US" dirty="0"/>
              <a:t/>
            </a:r>
            <a:br>
              <a:rPr lang="en-US" dirty="0"/>
            </a:br>
            <a:r>
              <a:rPr lang="en-US" dirty="0" smtClean="0"/>
              <a:t>What is Autism/Asperger Syndrome?</a:t>
            </a:r>
            <a:endParaRPr lang="en-US" dirty="0"/>
          </a:p>
        </p:txBody>
      </p:sp>
    </p:spTree>
    <p:extLst>
      <p:ext uri="{BB962C8B-B14F-4D97-AF65-F5344CB8AC3E}">
        <p14:creationId xmlns:p14="http://schemas.microsoft.com/office/powerpoint/2010/main" val="1547448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Asperger Syndrome</a:t>
            </a:r>
            <a:r>
              <a:rPr lang="en-US" dirty="0"/>
              <a:t/>
            </a:r>
            <a:br>
              <a:rPr lang="en-US" dirty="0"/>
            </a:br>
            <a:endParaRPr lang="en-US" dirty="0"/>
          </a:p>
        </p:txBody>
      </p:sp>
      <p:sp>
        <p:nvSpPr>
          <p:cNvPr id="3" name="TextBox 2"/>
          <p:cNvSpPr txBox="1"/>
          <p:nvPr/>
        </p:nvSpPr>
        <p:spPr>
          <a:xfrm>
            <a:off x="634284" y="2971800"/>
            <a:ext cx="7212231" cy="1754326"/>
          </a:xfrm>
          <a:prstGeom prst="rect">
            <a:avLst/>
          </a:prstGeom>
          <a:noFill/>
        </p:spPr>
        <p:txBody>
          <a:bodyPr wrap="none" rtlCol="0">
            <a:spAutoFit/>
          </a:bodyPr>
          <a:lstStyle/>
          <a:p>
            <a:r>
              <a:rPr lang="en-US" dirty="0" smtClean="0"/>
              <a:t>Asperger </a:t>
            </a:r>
            <a:r>
              <a:rPr lang="en-US" dirty="0" smtClean="0"/>
              <a:t>Syndrome </a:t>
            </a:r>
            <a:r>
              <a:rPr lang="en-US" dirty="0"/>
              <a:t>is one of several previously separate subtypes </a:t>
            </a:r>
            <a:endParaRPr lang="en-US" dirty="0" smtClean="0"/>
          </a:p>
          <a:p>
            <a:r>
              <a:rPr lang="en-US" dirty="0" smtClean="0"/>
              <a:t>of </a:t>
            </a:r>
            <a:r>
              <a:rPr lang="en-US" dirty="0"/>
              <a:t>autism that were folded into the single diagnosis autism </a:t>
            </a:r>
            <a:endParaRPr lang="en-US" dirty="0" smtClean="0"/>
          </a:p>
          <a:p>
            <a:r>
              <a:rPr lang="en-US" dirty="0" smtClean="0"/>
              <a:t>spectrum </a:t>
            </a:r>
            <a:r>
              <a:rPr lang="en-US" dirty="0"/>
              <a:t>disorder (ASD) </a:t>
            </a:r>
            <a:r>
              <a:rPr lang="en-US" dirty="0" smtClean="0"/>
              <a:t>with </a:t>
            </a:r>
            <a:r>
              <a:rPr lang="en-US" dirty="0"/>
              <a:t>the publication of the DSM-5 </a:t>
            </a:r>
            <a:endParaRPr lang="en-US" dirty="0" smtClean="0"/>
          </a:p>
          <a:p>
            <a:r>
              <a:rPr lang="en-US" dirty="0" smtClean="0"/>
              <a:t>diagnostic </a:t>
            </a:r>
            <a:r>
              <a:rPr lang="en-US" dirty="0"/>
              <a:t>manual in 2013.</a:t>
            </a:r>
          </a:p>
          <a:p>
            <a:endParaRPr lang="en-US" dirty="0"/>
          </a:p>
          <a:p>
            <a:endParaRPr lang="en-US" dirty="0"/>
          </a:p>
        </p:txBody>
      </p:sp>
    </p:spTree>
    <p:extLst>
      <p:ext uri="{BB962C8B-B14F-4D97-AF65-F5344CB8AC3E}">
        <p14:creationId xmlns:p14="http://schemas.microsoft.com/office/powerpoint/2010/main" val="3708987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81" name="Group 17"/>
          <p:cNvGraphicFramePr>
            <a:graphicFrameLocks noGrp="1"/>
          </p:cNvGraphicFramePr>
          <p:nvPr>
            <p:ph sz="half" idx="1"/>
            <p:extLst>
              <p:ext uri="{D42A27DB-BD31-4B8C-83A1-F6EECF244321}">
                <p14:modId xmlns:p14="http://schemas.microsoft.com/office/powerpoint/2010/main" val="33024161"/>
              </p:ext>
            </p:extLst>
          </p:nvPr>
        </p:nvGraphicFramePr>
        <p:xfrm>
          <a:off x="762000" y="914400"/>
          <a:ext cx="6553200" cy="4572000"/>
        </p:xfrm>
        <a:graphic>
          <a:graphicData uri="http://schemas.openxmlformats.org/drawingml/2006/table">
            <a:tbl>
              <a:tblPr/>
              <a:tblGrid>
                <a:gridCol w="6553200">
                  <a:extLst>
                    <a:ext uri="{9D8B030D-6E8A-4147-A177-3AD203B41FA5}">
                      <a16:colId xmlns="" xmlns:a16="http://schemas.microsoft.com/office/drawing/2014/main" val="589520406"/>
                    </a:ext>
                  </a:extLst>
                </a:gridCol>
              </a:tblGrid>
              <a:tr h="4572000">
                <a:tc>
                  <a:txBody>
                    <a:bodyPr/>
                    <a:lstStyle>
                      <a:lvl1pPr algn="l">
                        <a:spcBef>
                          <a:spcPct val="20000"/>
                        </a:spcBef>
                        <a:defRPr sz="2800">
                          <a:solidFill>
                            <a:schemeClr val="tx1"/>
                          </a:solidFill>
                          <a:latin typeface="Arial" panose="020B0604020202020204" pitchFamily="34" charset="0"/>
                        </a:defRPr>
                      </a:lvl1pPr>
                      <a:lvl2pPr algn="l">
                        <a:spcBef>
                          <a:spcPct val="20000"/>
                        </a:spcBef>
                        <a:defRPr sz="2400">
                          <a:solidFill>
                            <a:schemeClr val="tx1"/>
                          </a:solidFill>
                          <a:latin typeface="Arial" panose="020B0604020202020204" pitchFamily="34" charset="0"/>
                        </a:defRPr>
                      </a:lvl2pPr>
                      <a:lvl3pPr algn="l">
                        <a:spcBef>
                          <a:spcPct val="20000"/>
                        </a:spcBef>
                        <a:defRPr sz="2000">
                          <a:solidFill>
                            <a:schemeClr val="tx1"/>
                          </a:solidFill>
                          <a:latin typeface="Arial" panose="020B0604020202020204" pitchFamily="34" charset="0"/>
                        </a:defRPr>
                      </a:lvl3pPr>
                      <a:lvl4pPr algn="l">
                        <a:spcBef>
                          <a:spcPct val="20000"/>
                        </a:spcBef>
                        <a:defRPr>
                          <a:solidFill>
                            <a:schemeClr val="tx1"/>
                          </a:solidFill>
                          <a:latin typeface="Arial" panose="020B0604020202020204" pitchFamily="34" charset="0"/>
                        </a:defRPr>
                      </a:lvl4pPr>
                      <a:lvl5pPr algn="l">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txBody>
                  <a:tcPr horzOverflow="overflow">
                    <a:lnL w="57150" cap="flat" cmpd="sng" algn="ctr">
                      <a:solidFill>
                        <a:srgbClr val="0099CC"/>
                      </a:solidFill>
                      <a:prstDash val="solid"/>
                      <a:round/>
                      <a:headEnd type="none" w="med" len="med"/>
                      <a:tailEnd type="none" w="med" len="med"/>
                    </a:lnL>
                    <a:lnR w="57150" cap="flat" cmpd="sng" algn="ctr">
                      <a:solidFill>
                        <a:srgbClr val="0099CC"/>
                      </a:solidFill>
                      <a:prstDash val="solid"/>
                      <a:round/>
                      <a:headEnd type="none" w="med" len="med"/>
                      <a:tailEnd type="none" w="med" len="med"/>
                    </a:lnR>
                    <a:lnT w="57150" cap="flat" cmpd="sng" algn="ctr">
                      <a:solidFill>
                        <a:srgbClr val="0099CC"/>
                      </a:solidFill>
                      <a:prstDash val="solid"/>
                      <a:round/>
                      <a:headEnd type="none" w="med" len="med"/>
                      <a:tailEnd type="none" w="med" len="med"/>
                    </a:lnT>
                    <a:lnB w="57150" cap="flat" cmpd="sng" algn="ctr">
                      <a:solidFill>
                        <a:srgbClr val="0099CC"/>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444545966"/>
                  </a:ext>
                </a:extLst>
              </a:tr>
            </a:tbl>
          </a:graphicData>
        </a:graphic>
      </p:graphicFrame>
      <p:pic>
        <p:nvPicPr>
          <p:cNvPr id="3" name="Chapter 1 Janessa Manning">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990600" y="1104901"/>
            <a:ext cx="6172200" cy="4114800"/>
          </a:xfrm>
        </p:spPr>
      </p:pic>
      <p:sp>
        <p:nvSpPr>
          <p:cNvPr id="6153" name="Text Box 18"/>
          <p:cNvSpPr txBox="1">
            <a:spLocks noChangeArrowheads="1"/>
          </p:cNvSpPr>
          <p:nvPr/>
        </p:nvSpPr>
        <p:spPr bwMode="auto">
          <a:xfrm>
            <a:off x="5105400" y="6324600"/>
            <a:ext cx="2854325"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800"/>
              <a:t>with </a:t>
            </a:r>
            <a:r>
              <a:rPr lang="en-US" altLang="en-US" sz="1800">
                <a:solidFill>
                  <a:srgbClr val="0099CC"/>
                </a:solidFill>
              </a:rPr>
              <a:t>Dr. Janessa Manning</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Possible Behaviors</a:t>
            </a:r>
            <a:r>
              <a:rPr lang="en-US" dirty="0"/>
              <a:t/>
            </a:r>
            <a:br>
              <a:rPr lang="en-US" dirty="0"/>
            </a:br>
            <a:endParaRPr lang="en-US" dirty="0"/>
          </a:p>
        </p:txBody>
      </p:sp>
      <p:sp>
        <p:nvSpPr>
          <p:cNvPr id="3" name="TextBox 2"/>
          <p:cNvSpPr txBox="1"/>
          <p:nvPr/>
        </p:nvSpPr>
        <p:spPr>
          <a:xfrm>
            <a:off x="609599" y="1524000"/>
            <a:ext cx="7571368" cy="3970318"/>
          </a:xfrm>
          <a:prstGeom prst="rect">
            <a:avLst/>
          </a:prstGeom>
          <a:noFill/>
        </p:spPr>
        <p:txBody>
          <a:bodyPr wrap="none" rtlCol="0">
            <a:spAutoFit/>
          </a:bodyPr>
          <a:lstStyle/>
          <a:p>
            <a:r>
              <a:rPr lang="en-US" dirty="0"/>
              <a:t>The following behaviors are often associated with Asperger </a:t>
            </a:r>
            <a:r>
              <a:rPr lang="en-US" dirty="0" smtClean="0"/>
              <a:t>Syndrome</a:t>
            </a:r>
            <a:r>
              <a:rPr lang="en-US" dirty="0"/>
              <a:t>. </a:t>
            </a:r>
            <a:endParaRPr lang="en-US" dirty="0" smtClean="0"/>
          </a:p>
          <a:p>
            <a:r>
              <a:rPr lang="en-US" dirty="0" smtClean="0"/>
              <a:t>However</a:t>
            </a:r>
            <a:r>
              <a:rPr lang="en-US" dirty="0"/>
              <a:t>, they are seldom all present in any one individual </a:t>
            </a:r>
            <a:endParaRPr lang="en-US" dirty="0" smtClean="0"/>
          </a:p>
          <a:p>
            <a:r>
              <a:rPr lang="en-US" dirty="0" smtClean="0"/>
              <a:t>and </a:t>
            </a:r>
            <a:r>
              <a:rPr lang="en-US" dirty="0"/>
              <a:t>vary widely in degree:</a:t>
            </a:r>
          </a:p>
          <a:p>
            <a:endParaRPr lang="en-US" dirty="0"/>
          </a:p>
          <a:p>
            <a:r>
              <a:rPr lang="en-US" dirty="0"/>
              <a:t>• limited or inappropriate social interactions</a:t>
            </a:r>
          </a:p>
          <a:p>
            <a:r>
              <a:rPr lang="en-US" dirty="0"/>
              <a:t>• "robotic" or repetitive speech</a:t>
            </a:r>
          </a:p>
          <a:p>
            <a:r>
              <a:rPr lang="en-US" dirty="0"/>
              <a:t>• challenges with nonverbal communication (gestures</a:t>
            </a:r>
            <a:r>
              <a:rPr lang="en-US" dirty="0" smtClean="0"/>
              <a:t>, facial </a:t>
            </a:r>
          </a:p>
          <a:p>
            <a:r>
              <a:rPr lang="en-US" dirty="0"/>
              <a:t> </a:t>
            </a:r>
            <a:r>
              <a:rPr lang="en-US" dirty="0" smtClean="0"/>
              <a:t>  expression</a:t>
            </a:r>
            <a:r>
              <a:rPr lang="en-US" dirty="0"/>
              <a:t>, etc.) coupled with average to above average verbal skills</a:t>
            </a:r>
          </a:p>
          <a:p>
            <a:r>
              <a:rPr lang="en-US" dirty="0"/>
              <a:t>• tendency to discuss self rather than others</a:t>
            </a:r>
          </a:p>
          <a:p>
            <a:r>
              <a:rPr lang="en-US" dirty="0"/>
              <a:t>• inability to understand social/emotional issues or nonliteral phrases</a:t>
            </a:r>
          </a:p>
          <a:p>
            <a:r>
              <a:rPr lang="en-US" dirty="0"/>
              <a:t>• lack of eye contact or reciprocal conversation</a:t>
            </a:r>
          </a:p>
          <a:p>
            <a:r>
              <a:rPr lang="en-US" dirty="0"/>
              <a:t>• obsession with specific, often unusual, topics</a:t>
            </a:r>
          </a:p>
          <a:p>
            <a:r>
              <a:rPr lang="en-US" dirty="0"/>
              <a:t>• one-sided conversations</a:t>
            </a:r>
          </a:p>
          <a:p>
            <a:r>
              <a:rPr lang="en-US" dirty="0"/>
              <a:t>• awkward movements and/or mannerisms</a:t>
            </a:r>
          </a:p>
        </p:txBody>
      </p:sp>
    </p:spTree>
    <p:extLst>
      <p:ext uri="{BB962C8B-B14F-4D97-AF65-F5344CB8AC3E}">
        <p14:creationId xmlns:p14="http://schemas.microsoft.com/office/powerpoint/2010/main" val="3017925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Social Development</a:t>
            </a:r>
            <a:endParaRPr lang="en-US" dirty="0"/>
          </a:p>
        </p:txBody>
      </p:sp>
    </p:spTree>
    <p:extLst>
      <p:ext uri="{BB962C8B-B14F-4D97-AF65-F5344CB8AC3E}">
        <p14:creationId xmlns:p14="http://schemas.microsoft.com/office/powerpoint/2010/main" val="1074750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5715000"/>
            <a:ext cx="6347714" cy="1320800"/>
          </a:xfrm>
        </p:spPr>
        <p:txBody>
          <a:bodyPr/>
          <a:lstStyle/>
          <a:p>
            <a:r>
              <a:rPr lang="en-US" dirty="0" err="1" smtClean="0"/>
              <a:t>Alix</a:t>
            </a:r>
            <a:r>
              <a:rPr lang="en-US" dirty="0" smtClean="0"/>
              <a:t> Generous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564882"/>
            <a:ext cx="4953000" cy="4953000"/>
          </a:xfrm>
          <a:prstGeom prst="rect">
            <a:avLst/>
          </a:prstGeom>
        </p:spPr>
      </p:pic>
    </p:spTree>
    <p:extLst>
      <p:ext uri="{BB962C8B-B14F-4D97-AF65-F5344CB8AC3E}">
        <p14:creationId xmlns:p14="http://schemas.microsoft.com/office/powerpoint/2010/main" val="1222794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457200" y="769243"/>
            <a:ext cx="7010400" cy="4191001"/>
          </a:xfrm>
          <a:prstGeom prst="rect">
            <a:avLst/>
          </a:prstGeom>
        </p:spPr>
      </p:pic>
      <p:sp>
        <p:nvSpPr>
          <p:cNvPr id="2" name="Title 1"/>
          <p:cNvSpPr>
            <a:spLocks noGrp="1"/>
          </p:cNvSpPr>
          <p:nvPr>
            <p:ph type="title"/>
          </p:nvPr>
        </p:nvSpPr>
        <p:spPr/>
        <p:txBody>
          <a:bodyPr/>
          <a:lstStyle/>
          <a:p>
            <a:r>
              <a:rPr lang="en-US" dirty="0" smtClean="0"/>
              <a:t>Challenges with Conversation</a:t>
            </a:r>
            <a:endParaRPr lang="en-US" dirty="0"/>
          </a:p>
        </p:txBody>
      </p:sp>
      <p:sp>
        <p:nvSpPr>
          <p:cNvPr id="4" name="Text Placeholder 3"/>
          <p:cNvSpPr>
            <a:spLocks noGrp="1"/>
          </p:cNvSpPr>
          <p:nvPr>
            <p:ph type="body" sz="half" idx="2"/>
          </p:nvPr>
        </p:nvSpPr>
        <p:spPr/>
        <p:txBody>
          <a:bodyPr>
            <a:normAutofit fontScale="55000" lnSpcReduction="20000"/>
          </a:bodyPr>
          <a:lstStyle/>
          <a:p>
            <a:pPr algn="r"/>
            <a:endParaRPr lang="en-US" dirty="0" smtClean="0"/>
          </a:p>
          <a:p>
            <a:pPr algn="r"/>
            <a:endParaRPr lang="en-US" dirty="0"/>
          </a:p>
          <a:p>
            <a:pPr algn="r"/>
            <a:r>
              <a:rPr lang="en-US" sz="2000" dirty="0" smtClean="0"/>
              <a:t> excerpt from documentary “Coping to Excelling”</a:t>
            </a:r>
            <a:endParaRPr lang="en-US" sz="2000" dirty="0"/>
          </a:p>
        </p:txBody>
      </p:sp>
      <p:pic>
        <p:nvPicPr>
          <p:cNvPr id="5" name="Social Expectations׃ The inability to read facial expressions[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7127" y="940693"/>
            <a:ext cx="6465673" cy="3848100"/>
          </a:xfrm>
          <a:prstGeom prst="rect">
            <a:avLst/>
          </a:prstGeom>
        </p:spPr>
      </p:pic>
    </p:spTree>
    <p:extLst>
      <p:ext uri="{BB962C8B-B14F-4D97-AF65-F5344CB8AC3E}">
        <p14:creationId xmlns:p14="http://schemas.microsoft.com/office/powerpoint/2010/main" val="31708719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447800"/>
            <a:ext cx="5181600" cy="38862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2272427"/>
            <a:ext cx="4572000" cy="2585323"/>
          </a:xfrm>
          <a:prstGeom prst="rect">
            <a:avLst/>
          </a:prstGeom>
        </p:spPr>
        <p:txBody>
          <a:bodyPr>
            <a:spAutoFit/>
          </a:bodyPr>
          <a:lstStyle/>
          <a:p>
            <a:r>
              <a:rPr lang="en-US" dirty="0">
                <a:solidFill>
                  <a:srgbClr val="2B2B2B"/>
                </a:solidFill>
                <a:latin typeface="Lato"/>
              </a:rPr>
              <a:t>They know what they want and don’t want. </a:t>
            </a:r>
            <a:endParaRPr lang="en-US" dirty="0" smtClean="0">
              <a:solidFill>
                <a:srgbClr val="2B2B2B"/>
              </a:solidFill>
              <a:latin typeface="Lato"/>
            </a:endParaRPr>
          </a:p>
          <a:p>
            <a:endParaRPr lang="en-US" dirty="0" smtClean="0">
              <a:solidFill>
                <a:srgbClr val="2B2B2B"/>
              </a:solidFill>
              <a:latin typeface="Lato"/>
            </a:endParaRPr>
          </a:p>
          <a:p>
            <a:r>
              <a:rPr lang="en-US" dirty="0" smtClean="0">
                <a:solidFill>
                  <a:srgbClr val="2B2B2B"/>
                </a:solidFill>
                <a:latin typeface="Lato"/>
              </a:rPr>
              <a:t>They </a:t>
            </a:r>
            <a:r>
              <a:rPr lang="en-US" dirty="0">
                <a:solidFill>
                  <a:srgbClr val="2B2B2B"/>
                </a:solidFill>
                <a:latin typeface="Lato"/>
              </a:rPr>
              <a:t>know what they want to get across. </a:t>
            </a:r>
            <a:endParaRPr lang="en-US" dirty="0" smtClean="0">
              <a:solidFill>
                <a:srgbClr val="2B2B2B"/>
              </a:solidFill>
              <a:latin typeface="Lato"/>
            </a:endParaRPr>
          </a:p>
          <a:p>
            <a:endParaRPr lang="en-US" dirty="0">
              <a:solidFill>
                <a:srgbClr val="2B2B2B"/>
              </a:solidFill>
              <a:latin typeface="Lato"/>
            </a:endParaRPr>
          </a:p>
          <a:p>
            <a:r>
              <a:rPr lang="en-US" dirty="0" smtClean="0">
                <a:solidFill>
                  <a:srgbClr val="2B2B2B"/>
                </a:solidFill>
                <a:latin typeface="Lato"/>
              </a:rPr>
              <a:t>They </a:t>
            </a:r>
            <a:r>
              <a:rPr lang="en-US" dirty="0">
                <a:solidFill>
                  <a:srgbClr val="2B2B2B"/>
                </a:solidFill>
                <a:latin typeface="Lato"/>
              </a:rPr>
              <a:t>know what they feel. </a:t>
            </a:r>
            <a:endParaRPr lang="en-US" dirty="0" smtClean="0">
              <a:solidFill>
                <a:srgbClr val="2B2B2B"/>
              </a:solidFill>
              <a:latin typeface="Lato"/>
            </a:endParaRPr>
          </a:p>
          <a:p>
            <a:endParaRPr lang="en-US" dirty="0" smtClean="0">
              <a:solidFill>
                <a:srgbClr val="2B2B2B"/>
              </a:solidFill>
              <a:latin typeface="Lato"/>
            </a:endParaRPr>
          </a:p>
          <a:p>
            <a:r>
              <a:rPr lang="en-US" dirty="0" smtClean="0">
                <a:solidFill>
                  <a:srgbClr val="2B2B2B"/>
                </a:solidFill>
                <a:latin typeface="Lato"/>
              </a:rPr>
              <a:t>What they may </a:t>
            </a:r>
            <a:r>
              <a:rPr lang="en-US" dirty="0">
                <a:solidFill>
                  <a:srgbClr val="2B2B2B"/>
                </a:solidFill>
                <a:latin typeface="Lato"/>
              </a:rPr>
              <a:t>find challenging is finding a way to let us know what those thoughts and feelings are.</a:t>
            </a:r>
            <a:endParaRPr lang="en-US" dirty="0"/>
          </a:p>
        </p:txBody>
      </p:sp>
      <p:sp>
        <p:nvSpPr>
          <p:cNvPr id="3" name="Title 1"/>
          <p:cNvSpPr txBox="1">
            <a:spLocks/>
          </p:cNvSpPr>
          <p:nvPr/>
        </p:nvSpPr>
        <p:spPr>
          <a:xfrm>
            <a:off x="304800" y="457200"/>
            <a:ext cx="7315201"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dirty="0" smtClean="0"/>
              <a:t>Remember when communicating with someone diagnosed with ASD…</a:t>
            </a:r>
            <a:endParaRPr lang="en-US" dirty="0"/>
          </a:p>
        </p:txBody>
      </p:sp>
    </p:spTree>
    <p:extLst>
      <p:ext uri="{BB962C8B-B14F-4D97-AF65-F5344CB8AC3E}">
        <p14:creationId xmlns:p14="http://schemas.microsoft.com/office/powerpoint/2010/main" val="36144535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352800"/>
            <a:ext cx="5826719" cy="1646302"/>
          </a:xfrm>
        </p:spPr>
        <p:txBody>
          <a:bodyPr/>
          <a:lstStyle/>
          <a:p>
            <a:pPr>
              <a:lnSpc>
                <a:spcPct val="80000"/>
              </a:lnSpc>
            </a:pPr>
            <a:r>
              <a:rPr lang="en-US" altLang="en-US" b="1" dirty="0" smtClean="0"/>
              <a:t>Strategies </a:t>
            </a:r>
            <a:r>
              <a:rPr lang="en-US" altLang="en-US" b="1" dirty="0"/>
              <a:t>for Improving </a:t>
            </a:r>
            <a:r>
              <a:rPr lang="en-US" altLang="en-US" b="1" dirty="0" smtClean="0"/>
              <a:t> Social Integration</a:t>
            </a:r>
            <a:r>
              <a:rPr lang="en-US" altLang="en-US" b="1" dirty="0"/>
              <a:t/>
            </a:r>
            <a:br>
              <a:rPr lang="en-US" altLang="en-US" b="1" dirty="0"/>
            </a:br>
            <a:endParaRPr lang="en-US" dirty="0"/>
          </a:p>
        </p:txBody>
      </p:sp>
    </p:spTree>
    <p:extLst>
      <p:ext uri="{BB962C8B-B14F-4D97-AF65-F5344CB8AC3E}">
        <p14:creationId xmlns:p14="http://schemas.microsoft.com/office/powerpoint/2010/main" val="1617321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838200"/>
            <a:ext cx="6186309" cy="369332"/>
          </a:xfrm>
          <a:prstGeom prst="rect">
            <a:avLst/>
          </a:prstGeom>
          <a:noFill/>
        </p:spPr>
        <p:txBody>
          <a:bodyPr wrap="none" rtlCol="0">
            <a:spAutoFit/>
          </a:bodyPr>
          <a:lstStyle/>
          <a:p>
            <a:r>
              <a:rPr lang="en-US" b="1" dirty="0" smtClean="0">
                <a:solidFill>
                  <a:srgbClr val="0099CC"/>
                </a:solidFill>
              </a:rPr>
              <a:t>1. Opportunities </a:t>
            </a:r>
            <a:r>
              <a:rPr lang="en-US" b="1" dirty="0">
                <a:solidFill>
                  <a:srgbClr val="0099CC"/>
                </a:solidFill>
              </a:rPr>
              <a:t>to interact with </a:t>
            </a:r>
            <a:r>
              <a:rPr lang="en-US" b="1" dirty="0" smtClean="0">
                <a:solidFill>
                  <a:srgbClr val="0099CC"/>
                </a:solidFill>
              </a:rPr>
              <a:t>neuro-typical </a:t>
            </a:r>
            <a:r>
              <a:rPr lang="en-US" b="1" dirty="0">
                <a:solidFill>
                  <a:srgbClr val="0099CC"/>
                </a:solidFill>
              </a:rPr>
              <a:t>children</a:t>
            </a:r>
          </a:p>
        </p:txBody>
      </p:sp>
      <p:sp>
        <p:nvSpPr>
          <p:cNvPr id="3" name="TextBox 2"/>
          <p:cNvSpPr txBox="1"/>
          <p:nvPr/>
        </p:nvSpPr>
        <p:spPr>
          <a:xfrm>
            <a:off x="762000" y="2057400"/>
            <a:ext cx="7532831" cy="2308324"/>
          </a:xfrm>
          <a:prstGeom prst="rect">
            <a:avLst/>
          </a:prstGeom>
          <a:noFill/>
        </p:spPr>
        <p:txBody>
          <a:bodyPr wrap="none" rtlCol="0">
            <a:spAutoFit/>
          </a:bodyPr>
          <a:lstStyle/>
          <a:p>
            <a:r>
              <a:rPr lang="en-US" dirty="0"/>
              <a:t>The first strategy is to ensure the child has opportunities </a:t>
            </a:r>
            <a:endParaRPr lang="en-US" dirty="0" smtClean="0"/>
          </a:p>
          <a:p>
            <a:r>
              <a:rPr lang="en-US" dirty="0" smtClean="0"/>
              <a:t>to </a:t>
            </a:r>
            <a:r>
              <a:rPr lang="en-US" dirty="0"/>
              <a:t>observe and interact with </a:t>
            </a:r>
            <a:r>
              <a:rPr lang="en-US" dirty="0" smtClean="0"/>
              <a:t>mainstreamed </a:t>
            </a:r>
            <a:r>
              <a:rPr lang="en-US" dirty="0"/>
              <a:t>children at their school. </a:t>
            </a:r>
            <a:endParaRPr lang="en-US" dirty="0" smtClean="0"/>
          </a:p>
          <a:p>
            <a:r>
              <a:rPr lang="en-US" dirty="0" smtClean="0"/>
              <a:t>This </a:t>
            </a:r>
            <a:r>
              <a:rPr lang="en-US" dirty="0"/>
              <a:t>is to ensure that their peers not only demonstrate appropriate </a:t>
            </a:r>
            <a:endParaRPr lang="en-US" dirty="0" smtClean="0"/>
          </a:p>
          <a:p>
            <a:r>
              <a:rPr lang="en-US" dirty="0" smtClean="0"/>
              <a:t>social/emotional </a:t>
            </a:r>
            <a:r>
              <a:rPr lang="en-US" dirty="0" smtClean="0"/>
              <a:t>behavior </a:t>
            </a:r>
            <a:r>
              <a:rPr lang="en-US" dirty="0"/>
              <a:t>but also are sufficiently socially skilled </a:t>
            </a:r>
            <a:endParaRPr lang="en-US" dirty="0" smtClean="0"/>
          </a:p>
          <a:p>
            <a:r>
              <a:rPr lang="en-US" dirty="0" smtClean="0"/>
              <a:t>to </a:t>
            </a:r>
            <a:r>
              <a:rPr lang="en-US" dirty="0"/>
              <a:t>know how to modify their social </a:t>
            </a:r>
            <a:r>
              <a:rPr lang="en-US" dirty="0" smtClean="0"/>
              <a:t>behavior </a:t>
            </a:r>
            <a:r>
              <a:rPr lang="en-US" dirty="0"/>
              <a:t>in order to accommodate </a:t>
            </a:r>
            <a:endParaRPr lang="en-US" dirty="0" smtClean="0"/>
          </a:p>
          <a:p>
            <a:r>
              <a:rPr lang="en-US" dirty="0" smtClean="0"/>
              <a:t>and </a:t>
            </a:r>
            <a:r>
              <a:rPr lang="en-US" dirty="0"/>
              <a:t>support the child with Asperger's Syndrome. Some children with </a:t>
            </a:r>
            <a:endParaRPr lang="en-US" dirty="0" smtClean="0"/>
          </a:p>
          <a:p>
            <a:r>
              <a:rPr lang="en-US" dirty="0" smtClean="0"/>
              <a:t>Asperger's </a:t>
            </a:r>
            <a:r>
              <a:rPr lang="en-US" dirty="0"/>
              <a:t>Syndrome attend schools for emotionally disturbed children; </a:t>
            </a:r>
            <a:endParaRPr lang="en-US" dirty="0" smtClean="0"/>
          </a:p>
          <a:p>
            <a:r>
              <a:rPr lang="en-US" dirty="0" smtClean="0"/>
              <a:t>such </a:t>
            </a:r>
            <a:r>
              <a:rPr lang="en-US" dirty="0"/>
              <a:t>circumstances may not provide an appropriate peer group.</a:t>
            </a:r>
          </a:p>
        </p:txBody>
      </p:sp>
      <p:pic>
        <p:nvPicPr>
          <p:cNvPr id="4" name="Picture 3"/>
          <p:cNvPicPr>
            <a:picLocks noChangeAspect="1"/>
          </p:cNvPicPr>
          <p:nvPr/>
        </p:nvPicPr>
        <p:blipFill>
          <a:blip r:embed="rId2"/>
          <a:stretch>
            <a:fillRect/>
          </a:stretch>
        </p:blipFill>
        <p:spPr>
          <a:xfrm>
            <a:off x="1802308" y="6096000"/>
            <a:ext cx="5444200" cy="426757"/>
          </a:xfrm>
          <a:prstGeom prst="rect">
            <a:avLst/>
          </a:prstGeom>
        </p:spPr>
      </p:pic>
    </p:spTree>
    <p:extLst>
      <p:ext uri="{BB962C8B-B14F-4D97-AF65-F5344CB8AC3E}">
        <p14:creationId xmlns:p14="http://schemas.microsoft.com/office/powerpoint/2010/main" val="37676160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838200"/>
            <a:ext cx="5860322" cy="369332"/>
          </a:xfrm>
          <a:prstGeom prst="rect">
            <a:avLst/>
          </a:prstGeom>
          <a:noFill/>
        </p:spPr>
        <p:txBody>
          <a:bodyPr wrap="none" rtlCol="0">
            <a:spAutoFit/>
          </a:bodyPr>
          <a:lstStyle/>
          <a:p>
            <a:r>
              <a:rPr lang="en-US" b="1" dirty="0">
                <a:solidFill>
                  <a:srgbClr val="0099CC"/>
                </a:solidFill>
              </a:rPr>
              <a:t>2. Knowledge of the nature of Asperger's Syndrome</a:t>
            </a:r>
          </a:p>
        </p:txBody>
      </p:sp>
      <p:sp>
        <p:nvSpPr>
          <p:cNvPr id="3" name="TextBox 2"/>
          <p:cNvSpPr txBox="1"/>
          <p:nvPr/>
        </p:nvSpPr>
        <p:spPr>
          <a:xfrm>
            <a:off x="778099" y="1828800"/>
            <a:ext cx="6814686" cy="2031325"/>
          </a:xfrm>
          <a:prstGeom prst="rect">
            <a:avLst/>
          </a:prstGeom>
          <a:noFill/>
        </p:spPr>
        <p:txBody>
          <a:bodyPr wrap="none" rtlCol="0">
            <a:spAutoFit/>
          </a:bodyPr>
          <a:lstStyle/>
          <a:p>
            <a:r>
              <a:rPr lang="en-US" dirty="0"/>
              <a:t> As children with Asperger's Syndrome have no distinct physical </a:t>
            </a:r>
            <a:endParaRPr lang="en-US" dirty="0" smtClean="0"/>
          </a:p>
          <a:p>
            <a:r>
              <a:rPr lang="en-US" dirty="0" smtClean="0"/>
              <a:t>characteristics </a:t>
            </a:r>
            <a:r>
              <a:rPr lang="en-US" dirty="0"/>
              <a:t>to indicate their disorder and their intellectual and </a:t>
            </a:r>
            <a:endParaRPr lang="en-US" dirty="0" smtClean="0"/>
          </a:p>
          <a:p>
            <a:r>
              <a:rPr lang="en-US" dirty="0" smtClean="0"/>
              <a:t>physical </a:t>
            </a:r>
            <a:r>
              <a:rPr lang="en-US" dirty="0"/>
              <a:t>abilities are perceived as within the normal range, other </a:t>
            </a:r>
            <a:endParaRPr lang="en-US" dirty="0" smtClean="0"/>
          </a:p>
          <a:p>
            <a:r>
              <a:rPr lang="en-US" dirty="0" smtClean="0"/>
              <a:t>people </a:t>
            </a:r>
            <a:r>
              <a:rPr lang="en-US" dirty="0"/>
              <a:t>may not be able to </a:t>
            </a:r>
            <a:r>
              <a:rPr lang="en-US" dirty="0" smtClean="0"/>
              <a:t>conceptualize </a:t>
            </a:r>
            <a:r>
              <a:rPr lang="en-US" dirty="0"/>
              <a:t>the genuine difficulties </a:t>
            </a:r>
            <a:endParaRPr lang="en-US" dirty="0" smtClean="0"/>
          </a:p>
          <a:p>
            <a:r>
              <a:rPr lang="en-US" dirty="0" smtClean="0"/>
              <a:t>the </a:t>
            </a:r>
            <a:r>
              <a:rPr lang="en-US" dirty="0"/>
              <a:t>child has with the social/emotional aspects of life. Their </a:t>
            </a:r>
            <a:endParaRPr lang="en-US" dirty="0" smtClean="0"/>
          </a:p>
          <a:p>
            <a:r>
              <a:rPr lang="en-US" dirty="0" smtClean="0"/>
              <a:t>errors </a:t>
            </a:r>
            <a:r>
              <a:rPr lang="en-US" dirty="0"/>
              <a:t>in the skills necessary for social integration can be </a:t>
            </a:r>
            <a:endParaRPr lang="en-US" dirty="0" smtClean="0"/>
          </a:p>
          <a:p>
            <a:r>
              <a:rPr lang="en-US" dirty="0" smtClean="0"/>
              <a:t>misinterpreted </a:t>
            </a:r>
            <a:r>
              <a:rPr lang="en-US" dirty="0"/>
              <a:t>as having deliberate malevolent intent. </a:t>
            </a:r>
          </a:p>
        </p:txBody>
      </p:sp>
      <p:sp>
        <p:nvSpPr>
          <p:cNvPr id="4" name="Rectangle 3"/>
          <p:cNvSpPr/>
          <p:nvPr/>
        </p:nvSpPr>
        <p:spPr>
          <a:xfrm>
            <a:off x="1752600" y="6143387"/>
            <a:ext cx="5562600" cy="400110"/>
          </a:xfrm>
          <a:prstGeom prst="rect">
            <a:avLst/>
          </a:prstGeom>
        </p:spPr>
        <p:txBody>
          <a:bodyPr wrap="square">
            <a:spAutoFit/>
          </a:bodyPr>
          <a:lstStyle/>
          <a:p>
            <a:pPr lvl="0"/>
            <a:r>
              <a:rPr lang="en-US" sz="1000" dirty="0">
                <a:solidFill>
                  <a:prstClr val="black"/>
                </a:solidFill>
              </a:rPr>
              <a:t>Reference: This paper was originally published in the journal autism, volume 4, pages 85-100. </a:t>
            </a:r>
          </a:p>
          <a:p>
            <a:pPr lvl="0"/>
            <a:r>
              <a:rPr lang="en-US" sz="1000" dirty="0">
                <a:solidFill>
                  <a:prstClr val="black"/>
                </a:solidFill>
              </a:rPr>
              <a:t>The journal is published by SAGE and the National Autistic Society. </a:t>
            </a:r>
          </a:p>
        </p:txBody>
      </p:sp>
    </p:spTree>
    <p:extLst>
      <p:ext uri="{BB962C8B-B14F-4D97-AF65-F5344CB8AC3E}">
        <p14:creationId xmlns:p14="http://schemas.microsoft.com/office/powerpoint/2010/main" val="36765866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838200"/>
            <a:ext cx="1402948" cy="369332"/>
          </a:xfrm>
          <a:prstGeom prst="rect">
            <a:avLst/>
          </a:prstGeom>
          <a:noFill/>
        </p:spPr>
        <p:txBody>
          <a:bodyPr wrap="none" rtlCol="0">
            <a:spAutoFit/>
          </a:bodyPr>
          <a:lstStyle/>
          <a:p>
            <a:r>
              <a:rPr lang="en-US" b="1" dirty="0" smtClean="0">
                <a:solidFill>
                  <a:srgbClr val="0099CC"/>
                </a:solidFill>
              </a:rPr>
              <a:t>3. Imitation</a:t>
            </a:r>
            <a:endParaRPr lang="en-US" b="1" dirty="0">
              <a:solidFill>
                <a:srgbClr val="0099CC"/>
              </a:solidFill>
            </a:endParaRPr>
          </a:p>
        </p:txBody>
      </p:sp>
      <p:sp>
        <p:nvSpPr>
          <p:cNvPr id="3" name="TextBox 2"/>
          <p:cNvSpPr txBox="1"/>
          <p:nvPr/>
        </p:nvSpPr>
        <p:spPr>
          <a:xfrm>
            <a:off x="778099" y="1676400"/>
            <a:ext cx="7041351" cy="2585323"/>
          </a:xfrm>
          <a:prstGeom prst="rect">
            <a:avLst/>
          </a:prstGeom>
          <a:noFill/>
        </p:spPr>
        <p:txBody>
          <a:bodyPr wrap="none" rtlCol="0">
            <a:spAutoFit/>
          </a:bodyPr>
          <a:lstStyle/>
          <a:p>
            <a:r>
              <a:rPr lang="en-US" dirty="0"/>
              <a:t>Some individuals with Asperger's Syndrome can be quite </a:t>
            </a:r>
            <a:r>
              <a:rPr lang="en-US" dirty="0" smtClean="0"/>
              <a:t>ingenious</a:t>
            </a:r>
          </a:p>
          <a:p>
            <a:r>
              <a:rPr lang="en-US" dirty="0" smtClean="0"/>
              <a:t>in </a:t>
            </a:r>
            <a:r>
              <a:rPr lang="en-US" dirty="0"/>
              <a:t>using imitation and </a:t>
            </a:r>
            <a:r>
              <a:rPr lang="en-US" dirty="0" smtClean="0"/>
              <a:t>modeling </a:t>
            </a:r>
            <a:r>
              <a:rPr lang="en-US" dirty="0"/>
              <a:t>to camouflage their difficulties with </a:t>
            </a:r>
            <a:endParaRPr lang="en-US" dirty="0" smtClean="0"/>
          </a:p>
          <a:p>
            <a:r>
              <a:rPr lang="en-US" dirty="0" smtClean="0"/>
              <a:t>social </a:t>
            </a:r>
            <a:r>
              <a:rPr lang="en-US" dirty="0"/>
              <a:t>integration. </a:t>
            </a:r>
            <a:endParaRPr lang="en-US" dirty="0" smtClean="0"/>
          </a:p>
          <a:p>
            <a:endParaRPr lang="en-US" dirty="0"/>
          </a:p>
          <a:p>
            <a:r>
              <a:rPr lang="en-US" dirty="0"/>
              <a:t>Conventional speech and drama lessons can be used to </a:t>
            </a:r>
            <a:endParaRPr lang="en-US" dirty="0" smtClean="0"/>
          </a:p>
          <a:p>
            <a:r>
              <a:rPr lang="en-US" dirty="0" smtClean="0"/>
              <a:t>encourage </a:t>
            </a:r>
            <a:r>
              <a:rPr lang="en-US" dirty="0"/>
              <a:t>the child how to act in social situations. The child </a:t>
            </a:r>
            <a:endParaRPr lang="en-US" dirty="0" smtClean="0"/>
          </a:p>
          <a:p>
            <a:r>
              <a:rPr lang="en-US" dirty="0" smtClean="0"/>
              <a:t>observes </a:t>
            </a:r>
            <a:r>
              <a:rPr lang="en-US" dirty="0"/>
              <a:t>someone who is competent in social integration skills </a:t>
            </a:r>
            <a:endParaRPr lang="en-US" dirty="0" smtClean="0"/>
          </a:p>
          <a:p>
            <a:r>
              <a:rPr lang="en-US" dirty="0" smtClean="0"/>
              <a:t>in </a:t>
            </a:r>
            <a:r>
              <a:rPr lang="en-US" dirty="0"/>
              <a:t>natural settings, and watches video taped examples, taking </a:t>
            </a:r>
            <a:endParaRPr lang="en-US" dirty="0" smtClean="0"/>
          </a:p>
          <a:p>
            <a:r>
              <a:rPr lang="en-US" dirty="0" smtClean="0"/>
              <a:t>note </a:t>
            </a:r>
            <a:r>
              <a:rPr lang="en-US" dirty="0"/>
              <a:t>of what they do and say. </a:t>
            </a:r>
          </a:p>
        </p:txBody>
      </p:sp>
      <p:sp>
        <p:nvSpPr>
          <p:cNvPr id="4" name="Rectangle 3"/>
          <p:cNvSpPr/>
          <p:nvPr/>
        </p:nvSpPr>
        <p:spPr>
          <a:xfrm>
            <a:off x="1676400" y="6115586"/>
            <a:ext cx="5562600" cy="400110"/>
          </a:xfrm>
          <a:prstGeom prst="rect">
            <a:avLst/>
          </a:prstGeom>
        </p:spPr>
        <p:txBody>
          <a:bodyPr wrap="square">
            <a:spAutoFit/>
          </a:bodyPr>
          <a:lstStyle/>
          <a:p>
            <a:r>
              <a:rPr lang="en-US" sz="1000" dirty="0"/>
              <a:t>Reference: This paper was originally published in the journal autism, volume 4, pages 85-100. </a:t>
            </a:r>
          </a:p>
          <a:p>
            <a:r>
              <a:rPr lang="en-US" sz="1000" dirty="0"/>
              <a:t>The journal is published by SAGE and the National Autistic Society. </a:t>
            </a:r>
          </a:p>
        </p:txBody>
      </p:sp>
    </p:spTree>
    <p:extLst>
      <p:ext uri="{BB962C8B-B14F-4D97-AF65-F5344CB8AC3E}">
        <p14:creationId xmlns:p14="http://schemas.microsoft.com/office/powerpoint/2010/main" val="34228970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838200"/>
            <a:ext cx="2736647" cy="369332"/>
          </a:xfrm>
          <a:prstGeom prst="rect">
            <a:avLst/>
          </a:prstGeom>
          <a:noFill/>
        </p:spPr>
        <p:txBody>
          <a:bodyPr wrap="none" rtlCol="0">
            <a:spAutoFit/>
          </a:bodyPr>
          <a:lstStyle/>
          <a:p>
            <a:r>
              <a:rPr lang="en-US" b="1" dirty="0" smtClean="0">
                <a:solidFill>
                  <a:srgbClr val="0099CC"/>
                </a:solidFill>
              </a:rPr>
              <a:t>4. Social Skills Groups </a:t>
            </a:r>
            <a:endParaRPr lang="en-US" b="1" dirty="0">
              <a:solidFill>
                <a:srgbClr val="0099CC"/>
              </a:solidFill>
            </a:endParaRPr>
          </a:p>
        </p:txBody>
      </p:sp>
      <p:sp>
        <p:nvSpPr>
          <p:cNvPr id="3" name="TextBox 2"/>
          <p:cNvSpPr txBox="1"/>
          <p:nvPr/>
        </p:nvSpPr>
        <p:spPr>
          <a:xfrm>
            <a:off x="638084" y="1851272"/>
            <a:ext cx="7284879" cy="1200329"/>
          </a:xfrm>
          <a:prstGeom prst="rect">
            <a:avLst/>
          </a:prstGeom>
          <a:noFill/>
        </p:spPr>
        <p:txBody>
          <a:bodyPr wrap="none" rtlCol="0">
            <a:spAutoFit/>
          </a:bodyPr>
          <a:lstStyle/>
          <a:p>
            <a:r>
              <a:rPr lang="en-US" dirty="0" smtClean="0"/>
              <a:t>This </a:t>
            </a:r>
            <a:r>
              <a:rPr lang="en-US" dirty="0"/>
              <a:t>strategy provides group tuition on why certain skills </a:t>
            </a:r>
            <a:endParaRPr lang="en-US" dirty="0" smtClean="0"/>
          </a:p>
          <a:p>
            <a:r>
              <a:rPr lang="en-US" dirty="0" smtClean="0"/>
              <a:t>are </a:t>
            </a:r>
            <a:r>
              <a:rPr lang="en-US" dirty="0"/>
              <a:t>important and practice applying those skills using </a:t>
            </a:r>
            <a:r>
              <a:rPr lang="en-US" dirty="0" smtClean="0"/>
              <a:t>modeling</a:t>
            </a:r>
            <a:r>
              <a:rPr lang="en-US" dirty="0"/>
              <a:t>, </a:t>
            </a:r>
            <a:endParaRPr lang="en-US" dirty="0" smtClean="0"/>
          </a:p>
          <a:p>
            <a:r>
              <a:rPr lang="en-US" dirty="0" smtClean="0"/>
              <a:t>role </a:t>
            </a:r>
            <a:r>
              <a:rPr lang="en-US" dirty="0"/>
              <a:t>play, video recordings and constructive </a:t>
            </a:r>
            <a:r>
              <a:rPr lang="en-US" dirty="0" smtClean="0"/>
              <a:t>feedback. Look for social </a:t>
            </a:r>
          </a:p>
          <a:p>
            <a:r>
              <a:rPr lang="en-US" dirty="0" smtClean="0"/>
              <a:t>skills groups in public school and through area autism organizations.</a:t>
            </a:r>
            <a:endParaRPr lang="en-US" dirty="0"/>
          </a:p>
        </p:txBody>
      </p:sp>
      <p:sp>
        <p:nvSpPr>
          <p:cNvPr id="4" name="TextBox 3"/>
          <p:cNvSpPr txBox="1"/>
          <p:nvPr/>
        </p:nvSpPr>
        <p:spPr>
          <a:xfrm>
            <a:off x="1524000" y="6096000"/>
            <a:ext cx="5513048" cy="400110"/>
          </a:xfrm>
          <a:prstGeom prst="rect">
            <a:avLst/>
          </a:prstGeom>
          <a:noFill/>
        </p:spPr>
        <p:txBody>
          <a:bodyPr wrap="none" rtlCol="0">
            <a:spAutoFit/>
          </a:bodyPr>
          <a:lstStyle/>
          <a:p>
            <a:r>
              <a:rPr lang="en-US" sz="1000" dirty="0"/>
              <a:t>Reference</a:t>
            </a:r>
            <a:r>
              <a:rPr lang="en-US" sz="1000" dirty="0" smtClean="0"/>
              <a:t>: This </a:t>
            </a:r>
            <a:r>
              <a:rPr lang="en-US" sz="1000" dirty="0"/>
              <a:t>paper was originally published in the journal autism, volume 4, pages 85-100. </a:t>
            </a:r>
            <a:endParaRPr lang="en-US" sz="1000" dirty="0" smtClean="0"/>
          </a:p>
          <a:p>
            <a:r>
              <a:rPr lang="en-US" sz="1000" dirty="0" smtClean="0"/>
              <a:t>The </a:t>
            </a:r>
            <a:r>
              <a:rPr lang="en-US" sz="1000" dirty="0"/>
              <a:t>journal is published by SAGE and the National Autistic Society. </a:t>
            </a:r>
          </a:p>
        </p:txBody>
      </p:sp>
    </p:spTree>
    <p:extLst>
      <p:ext uri="{BB962C8B-B14F-4D97-AF65-F5344CB8AC3E}">
        <p14:creationId xmlns:p14="http://schemas.microsoft.com/office/powerpoint/2010/main" val="2436877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1219200" y="1905000"/>
            <a:ext cx="6781800" cy="2667000"/>
          </a:xfrm>
        </p:spPr>
        <p:txBody>
          <a:bodyPr>
            <a:normAutofit/>
          </a:bodyPr>
          <a:lstStyle/>
          <a:p>
            <a:pPr algn="l" eaLnBrk="1" hangingPunct="1"/>
            <a:endParaRPr lang="en-US" altLang="en-US" sz="4000" b="1" dirty="0" smtClean="0">
              <a:solidFill>
                <a:srgbClr val="0099CC"/>
              </a:solidFill>
            </a:endParaRPr>
          </a:p>
          <a:p>
            <a:pPr algn="l" eaLnBrk="1" hangingPunct="1"/>
            <a:r>
              <a:rPr lang="en-US" altLang="en-US" sz="4000" b="1" dirty="0">
                <a:solidFill>
                  <a:srgbClr val="0099CC"/>
                </a:solidFill>
              </a:rPr>
              <a:t> </a:t>
            </a:r>
            <a:r>
              <a:rPr lang="en-US" altLang="en-US" sz="4000" b="1" dirty="0" smtClean="0">
                <a:solidFill>
                  <a:srgbClr val="0099CC"/>
                </a:solidFill>
              </a:rPr>
              <a:t>    Dr. Louise O’Donnell</a:t>
            </a:r>
            <a:endParaRPr lang="en-US" altLang="en-US" sz="4000" b="1" dirty="0">
              <a:solidFill>
                <a:srgbClr val="0099CC"/>
              </a:solidFill>
            </a:endParaRPr>
          </a:p>
          <a:p>
            <a:pPr algn="ctr" eaLnBrk="1" hangingPunct="1"/>
            <a:r>
              <a:rPr lang="en-US" altLang="en-US" sz="3200" b="1" dirty="0" smtClean="0"/>
              <a:t>   UT Health Science Center  </a:t>
            </a:r>
          </a:p>
          <a:p>
            <a:pPr algn="ctr" eaLnBrk="1" hangingPunct="1"/>
            <a:r>
              <a:rPr lang="en-US" altLang="en-US" sz="3200" b="1" dirty="0" smtClean="0"/>
              <a:t>San Antonio</a:t>
            </a:r>
            <a:endParaRPr lang="en-US" altLang="en-US" sz="3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685800" y="4544008"/>
            <a:ext cx="7772400" cy="1556731"/>
          </a:xfrm>
        </p:spPr>
        <p:txBody>
          <a:bodyPr/>
          <a:lstStyle/>
          <a:p>
            <a:pPr algn="r"/>
            <a:r>
              <a:rPr lang="en-US" sz="2400" b="1" dirty="0" smtClean="0">
                <a:solidFill>
                  <a:schemeClr val="tx1"/>
                </a:solidFill>
              </a:rPr>
              <a:t>Louise O’Donnell, Ph.D.</a:t>
            </a:r>
            <a:br>
              <a:rPr lang="en-US" sz="2400" b="1" dirty="0" smtClean="0">
                <a:solidFill>
                  <a:schemeClr val="tx1"/>
                </a:solidFill>
              </a:rPr>
            </a:br>
            <a:r>
              <a:rPr lang="en-US" sz="2400" b="1" dirty="0" smtClean="0">
                <a:solidFill>
                  <a:schemeClr val="tx1"/>
                </a:solidFill>
              </a:rPr>
              <a:t>Neuropsychologist  and Assistant Professor</a:t>
            </a:r>
            <a:br>
              <a:rPr lang="en-US" sz="2400" b="1" dirty="0" smtClean="0">
                <a:solidFill>
                  <a:schemeClr val="tx1"/>
                </a:solidFill>
              </a:rPr>
            </a:br>
            <a:r>
              <a:rPr lang="en-US" sz="2400" b="1" dirty="0" smtClean="0">
                <a:solidFill>
                  <a:schemeClr val="tx1"/>
                </a:solidFill>
              </a:rPr>
              <a:t>UT Health  </a:t>
            </a:r>
            <a:br>
              <a:rPr lang="en-US" sz="2400" b="1" dirty="0" smtClean="0">
                <a:solidFill>
                  <a:schemeClr val="tx1"/>
                </a:solidFill>
              </a:rPr>
            </a:br>
            <a:r>
              <a:rPr lang="en-US" sz="2400" b="1" dirty="0" smtClean="0">
                <a:solidFill>
                  <a:schemeClr val="tx1"/>
                </a:solidFill>
              </a:rPr>
              <a:t>Departments of Psychiatry and Pediatrics</a:t>
            </a:r>
            <a:endParaRPr lang="en-US" sz="2400" b="1" dirty="0">
              <a:solidFill>
                <a:schemeClr val="tx1"/>
              </a:solidFill>
              <a:effectLst>
                <a:outerShdw blurRad="50800" dist="38100" dir="5400000" algn="t" rotWithShape="0">
                  <a:prstClr val="black"/>
                </a:outerShdw>
              </a:effectLst>
            </a:endParaRPr>
          </a:p>
        </p:txBody>
      </p:sp>
      <p:sp>
        <p:nvSpPr>
          <p:cNvPr id="5" name="Title 3"/>
          <p:cNvSpPr>
            <a:spLocks noGrp="1"/>
          </p:cNvSpPr>
          <p:nvPr>
            <p:ph type="ctrTitle"/>
          </p:nvPr>
        </p:nvSpPr>
        <p:spPr>
          <a:xfrm>
            <a:off x="685800" y="373487"/>
            <a:ext cx="7772400" cy="3106831"/>
          </a:xfrm>
        </p:spPr>
        <p:txBody>
          <a:bodyPr>
            <a:normAutofit/>
          </a:bodyPr>
          <a:lstStyle/>
          <a:p>
            <a:r>
              <a:rPr lang="en-US" b="1" dirty="0" smtClean="0">
                <a:solidFill>
                  <a:schemeClr val="bg1">
                    <a:lumMod val="95000"/>
                  </a:schemeClr>
                </a:solidFill>
                <a:effectLst>
                  <a:outerShdw blurRad="50800" dist="38100" dir="2700000" algn="tl" rotWithShape="0">
                    <a:prstClr val="black">
                      <a:alpha val="40000"/>
                    </a:prstClr>
                  </a:outerShdw>
                </a:effectLst>
              </a:rPr>
              <a:t>Social-Emotional Development </a:t>
            </a:r>
            <a:endParaRPr lang="en-US" b="1" dirty="0">
              <a:solidFill>
                <a:schemeClr val="bg1">
                  <a:lumMod val="95000"/>
                </a:schemeClr>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58508791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altLang="en-US" sz="5400" smtClean="0">
                <a:cs typeface="Times New Roman" panose="02020603050405020304" pitchFamily="18" charset="0"/>
              </a:rPr>
              <a:t>Development</a:t>
            </a:r>
          </a:p>
        </p:txBody>
      </p:sp>
      <p:sp>
        <p:nvSpPr>
          <p:cNvPr id="3" name="Content Placeholder 2"/>
          <p:cNvSpPr>
            <a:spLocks noGrp="1"/>
          </p:cNvSpPr>
          <p:nvPr>
            <p:ph idx="1"/>
          </p:nvPr>
        </p:nvSpPr>
        <p:spPr/>
        <p:txBody>
          <a:bodyPr>
            <a:normAutofit/>
          </a:bodyPr>
          <a:lstStyle/>
          <a:p>
            <a:pPr lvl="1">
              <a:defRPr/>
            </a:pPr>
            <a:r>
              <a:rPr lang="en-US" sz="3600" dirty="0" smtClean="0">
                <a:latin typeface="+mj-lt"/>
                <a:cs typeface="Times New Roman" pitchFamily="18" charset="0"/>
              </a:rPr>
              <a:t>Infants/children/adolescents are </a:t>
            </a:r>
            <a:r>
              <a:rPr lang="en-US" sz="3600" b="1" dirty="0" smtClean="0">
                <a:latin typeface="+mj-lt"/>
                <a:cs typeface="Times New Roman" pitchFamily="18" charset="0"/>
              </a:rPr>
              <a:t>qualitatively </a:t>
            </a:r>
            <a:r>
              <a:rPr lang="en-US" sz="3600" dirty="0" smtClean="0">
                <a:latin typeface="+mj-lt"/>
                <a:cs typeface="Times New Roman" pitchFamily="18" charset="0"/>
              </a:rPr>
              <a:t>and </a:t>
            </a:r>
            <a:r>
              <a:rPr lang="en-US" sz="3600" b="1" dirty="0" smtClean="0">
                <a:latin typeface="+mj-lt"/>
                <a:cs typeface="Times New Roman" pitchFamily="18" charset="0"/>
              </a:rPr>
              <a:t>quantitatively </a:t>
            </a:r>
            <a:r>
              <a:rPr lang="en-US" sz="3600" dirty="0" smtClean="0">
                <a:latin typeface="+mj-lt"/>
                <a:cs typeface="Times New Roman" pitchFamily="18" charset="0"/>
              </a:rPr>
              <a:t>different from adults  </a:t>
            </a:r>
          </a:p>
          <a:p>
            <a:pPr lvl="1">
              <a:defRPr/>
            </a:pPr>
            <a:r>
              <a:rPr lang="en-US" sz="3600" dirty="0" smtClean="0">
                <a:latin typeface="+mj-lt"/>
                <a:cs typeface="Times New Roman" pitchFamily="18" charset="0"/>
              </a:rPr>
              <a:t>Must be knowledgeable about range of normal variation at each age level to correctly intervene when necessary</a:t>
            </a:r>
          </a:p>
          <a:p>
            <a:pPr>
              <a:defRPr/>
            </a:pPr>
            <a:endParaRPr lang="en-US" dirty="0"/>
          </a:p>
        </p:txBody>
      </p:sp>
    </p:spTree>
    <p:extLst>
      <p:ext uri="{BB962C8B-B14F-4D97-AF65-F5344CB8AC3E}">
        <p14:creationId xmlns:p14="http://schemas.microsoft.com/office/powerpoint/2010/main" val="25811816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Social emotional development</a:t>
            </a:r>
          </a:p>
        </p:txBody>
      </p:sp>
      <p:pic>
        <p:nvPicPr>
          <p:cNvPr id="24579" name="Picture 3" descr="milestones of emotional development"/>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028700" y="1515978"/>
            <a:ext cx="7086600" cy="4038600"/>
          </a:xfrm>
          <a:noFill/>
        </p:spPr>
      </p:pic>
    </p:spTree>
    <p:extLst>
      <p:ext uri="{BB962C8B-B14F-4D97-AF65-F5344CB8AC3E}">
        <p14:creationId xmlns:p14="http://schemas.microsoft.com/office/powerpoint/2010/main" val="5256437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altLang="en-US" sz="3200" smtClean="0"/>
              <a:t>Anatomical elements of the social brain </a:t>
            </a:r>
          </a:p>
        </p:txBody>
      </p:sp>
      <p:sp>
        <p:nvSpPr>
          <p:cNvPr id="15363" name="Text Placeholder 2"/>
          <p:cNvSpPr>
            <a:spLocks noGrp="1"/>
          </p:cNvSpPr>
          <p:nvPr>
            <p:ph type="body" idx="1"/>
          </p:nvPr>
        </p:nvSpPr>
        <p:spPr/>
        <p:txBody>
          <a:bodyPr/>
          <a:lstStyle/>
          <a:p>
            <a:pPr algn="ctr" fontAlgn="auto">
              <a:spcBef>
                <a:spcPts val="580"/>
              </a:spcBef>
              <a:spcAft>
                <a:spcPts val="0"/>
              </a:spcAft>
              <a:buFont typeface="Wingdings 2"/>
              <a:buNone/>
              <a:defRPr/>
            </a:pPr>
            <a:r>
              <a:rPr lang="en-US" smtClean="0"/>
              <a:t>Location</a:t>
            </a:r>
          </a:p>
        </p:txBody>
      </p:sp>
      <p:sp>
        <p:nvSpPr>
          <p:cNvPr id="15365" name="Text Placeholder 4"/>
          <p:cNvSpPr>
            <a:spLocks noGrp="1"/>
          </p:cNvSpPr>
          <p:nvPr>
            <p:ph type="body" sz="half" idx="3"/>
          </p:nvPr>
        </p:nvSpPr>
        <p:spPr/>
        <p:txBody>
          <a:bodyPr/>
          <a:lstStyle/>
          <a:p>
            <a:pPr algn="ctr" fontAlgn="auto">
              <a:spcBef>
                <a:spcPts val="580"/>
              </a:spcBef>
              <a:spcAft>
                <a:spcPts val="0"/>
              </a:spcAft>
              <a:buFont typeface="Wingdings 2"/>
              <a:buNone/>
              <a:defRPr/>
            </a:pPr>
            <a:r>
              <a:rPr lang="en-US" smtClean="0"/>
              <a:t>Function </a:t>
            </a:r>
          </a:p>
        </p:txBody>
      </p:sp>
      <p:sp>
        <p:nvSpPr>
          <p:cNvPr id="13317" name="Content Placeholder 3"/>
          <p:cNvSpPr>
            <a:spLocks noGrp="1"/>
          </p:cNvSpPr>
          <p:nvPr>
            <p:ph sz="half" idx="2"/>
          </p:nvPr>
        </p:nvSpPr>
        <p:spPr/>
        <p:txBody>
          <a:bodyPr/>
          <a:lstStyle/>
          <a:p>
            <a:r>
              <a:rPr lang="en-US" altLang="en-US" smtClean="0"/>
              <a:t>Superior temporal sulcus</a:t>
            </a:r>
          </a:p>
          <a:p>
            <a:endParaRPr lang="en-US" altLang="en-US" smtClean="0"/>
          </a:p>
          <a:p>
            <a:r>
              <a:rPr lang="en-US" altLang="en-US" smtClean="0"/>
              <a:t>Orbital frontal cortex</a:t>
            </a:r>
          </a:p>
          <a:p>
            <a:endParaRPr lang="en-US" altLang="en-US" smtClean="0"/>
          </a:p>
          <a:p>
            <a:endParaRPr lang="en-US" altLang="en-US" smtClean="0"/>
          </a:p>
          <a:p>
            <a:r>
              <a:rPr lang="en-US" altLang="en-US" smtClean="0"/>
              <a:t>Fusiform gyrus</a:t>
            </a:r>
          </a:p>
          <a:p>
            <a:endParaRPr lang="en-US" altLang="en-US" smtClean="0"/>
          </a:p>
          <a:p>
            <a:r>
              <a:rPr lang="en-US" altLang="en-US" smtClean="0"/>
              <a:t>Amygdala</a:t>
            </a:r>
          </a:p>
        </p:txBody>
      </p:sp>
      <p:sp>
        <p:nvSpPr>
          <p:cNvPr id="15366" name="Content Placeholder 5"/>
          <p:cNvSpPr>
            <a:spLocks noGrp="1"/>
          </p:cNvSpPr>
          <p:nvPr>
            <p:ph sz="half" idx="4"/>
          </p:nvPr>
        </p:nvSpPr>
        <p:spPr/>
        <p:txBody>
          <a:bodyPr>
            <a:normAutofit lnSpcReduction="10000"/>
          </a:bodyPr>
          <a:lstStyle/>
          <a:p>
            <a:pPr marL="274320" indent="-274320" fontAlgn="auto">
              <a:spcBef>
                <a:spcPts val="580"/>
              </a:spcBef>
              <a:spcAft>
                <a:spcPts val="0"/>
              </a:spcAft>
              <a:buFont typeface="Wingdings 2"/>
              <a:buChar char=""/>
              <a:defRPr/>
            </a:pPr>
            <a:r>
              <a:rPr lang="en-US" smtClean="0"/>
              <a:t>Analyzes motion cues (eyes, hand, body) to help predict actions</a:t>
            </a:r>
          </a:p>
          <a:p>
            <a:pPr marL="274320" indent="-274320" fontAlgn="auto">
              <a:spcBef>
                <a:spcPts val="580"/>
              </a:spcBef>
              <a:spcAft>
                <a:spcPts val="0"/>
              </a:spcAft>
              <a:buFont typeface="Wingdings 2"/>
              <a:buChar char=""/>
              <a:defRPr/>
            </a:pPr>
            <a:r>
              <a:rPr lang="en-US" smtClean="0"/>
              <a:t>Support social reinforcement  </a:t>
            </a:r>
          </a:p>
          <a:p>
            <a:pPr marL="274320" indent="-274320" fontAlgn="auto">
              <a:spcBef>
                <a:spcPts val="580"/>
              </a:spcBef>
              <a:spcAft>
                <a:spcPts val="0"/>
              </a:spcAft>
              <a:buFont typeface="Wingdings 2"/>
              <a:buChar char=""/>
              <a:defRPr/>
            </a:pPr>
            <a:r>
              <a:rPr lang="en-US" smtClean="0"/>
              <a:t>Face detection and face recognition</a:t>
            </a:r>
          </a:p>
          <a:p>
            <a:pPr marL="274320" indent="-274320" fontAlgn="auto">
              <a:spcBef>
                <a:spcPts val="580"/>
              </a:spcBef>
              <a:spcAft>
                <a:spcPts val="0"/>
              </a:spcAft>
              <a:buFont typeface="Wingdings 2"/>
              <a:buChar char=""/>
              <a:defRPr/>
            </a:pPr>
            <a:r>
              <a:rPr lang="en-US" smtClean="0"/>
              <a:t>Recognize emotional states through analysis of facial expressions</a:t>
            </a:r>
          </a:p>
        </p:txBody>
      </p:sp>
    </p:spTree>
    <p:extLst>
      <p:ext uri="{BB962C8B-B14F-4D97-AF65-F5344CB8AC3E}">
        <p14:creationId xmlns:p14="http://schemas.microsoft.com/office/powerpoint/2010/main" val="11237487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ctr"/>
            <a:r>
              <a:rPr lang="en-US" altLang="en-US" smtClean="0">
                <a:solidFill>
                  <a:schemeClr val="tx1"/>
                </a:solidFill>
              </a:rPr>
              <a:t>Autism Spectrum Disorder:</a:t>
            </a:r>
            <a:endParaRPr lang="en-US" altLang="en-US" smtClean="0"/>
          </a:p>
        </p:txBody>
      </p:sp>
      <p:sp>
        <p:nvSpPr>
          <p:cNvPr id="14339" name="Rectangle 3"/>
          <p:cNvSpPr>
            <a:spLocks noGrp="1" noChangeArrowheads="1"/>
          </p:cNvSpPr>
          <p:nvPr>
            <p:ph sz="quarter" idx="1"/>
          </p:nvPr>
        </p:nvSpPr>
        <p:spPr/>
        <p:txBody>
          <a:bodyPr/>
          <a:lstStyle/>
          <a:p>
            <a:r>
              <a:rPr lang="en-US" altLang="en-US" smtClean="0"/>
              <a:t>Childhood disorder with three distinctive areas of behavioral difficulty: </a:t>
            </a:r>
          </a:p>
          <a:p>
            <a:pPr lvl="1"/>
            <a:r>
              <a:rPr lang="en-US" altLang="en-US" smtClean="0"/>
              <a:t>Problems with social interaction</a:t>
            </a:r>
          </a:p>
          <a:p>
            <a:pPr lvl="1"/>
            <a:r>
              <a:rPr lang="en-US" altLang="en-US" smtClean="0"/>
              <a:t>Problems with communication</a:t>
            </a:r>
          </a:p>
          <a:p>
            <a:pPr lvl="1"/>
            <a:r>
              <a:rPr lang="en-US" altLang="en-US" smtClean="0"/>
              <a:t>Repetitive or narrow, obsessive interests</a:t>
            </a:r>
          </a:p>
          <a:p>
            <a:endParaRPr lang="en-US" altLang="en-US" smtClean="0"/>
          </a:p>
          <a:p>
            <a:endParaRPr lang="en-US" altLang="en-US" smtClean="0"/>
          </a:p>
          <a:p>
            <a:pPr>
              <a:buFont typeface="Wingdings" panose="05000000000000000000" pitchFamily="2" charset="2"/>
              <a:buNone/>
            </a:pPr>
            <a:endParaRPr lang="en-US" altLang="en-US" smtClean="0"/>
          </a:p>
          <a:p>
            <a:endParaRPr lang="en-US" altLang="en-US" smtClean="0"/>
          </a:p>
        </p:txBody>
      </p:sp>
    </p:spTree>
    <p:extLst>
      <p:ext uri="{BB962C8B-B14F-4D97-AF65-F5344CB8AC3E}">
        <p14:creationId xmlns:p14="http://schemas.microsoft.com/office/powerpoint/2010/main" val="3222743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altLang="en-US" smtClean="0"/>
              <a:t>Facial perception</a:t>
            </a:r>
          </a:p>
        </p:txBody>
      </p:sp>
      <p:sp>
        <p:nvSpPr>
          <p:cNvPr id="17411" name="Content Placeholder 2"/>
          <p:cNvSpPr>
            <a:spLocks noGrp="1"/>
          </p:cNvSpPr>
          <p:nvPr>
            <p:ph sz="quarter" idx="1"/>
          </p:nvPr>
        </p:nvSpPr>
        <p:spPr/>
        <p:txBody>
          <a:bodyPr/>
          <a:lstStyle/>
          <a:p>
            <a:r>
              <a:rPr lang="en-US" altLang="en-US" dirty="0" smtClean="0"/>
              <a:t>Fusiform gyrus:</a:t>
            </a:r>
          </a:p>
          <a:p>
            <a:pPr lvl="1"/>
            <a:r>
              <a:rPr lang="en-US" altLang="en-US" dirty="0" smtClean="0"/>
              <a:t>Brain specialization for facial preference is evident by age 3 months</a:t>
            </a:r>
          </a:p>
          <a:p>
            <a:pPr lvl="1"/>
            <a:r>
              <a:rPr lang="en-US" altLang="en-US" dirty="0" smtClean="0"/>
              <a:t>ASD decreased attention to human faces documented by 6 to 12 months of age</a:t>
            </a:r>
          </a:p>
          <a:p>
            <a:pPr lvl="1"/>
            <a:r>
              <a:rPr lang="en-US" altLang="en-US" dirty="0" smtClean="0"/>
              <a:t>Children with autism reduced activity in FG during free viewing of faces </a:t>
            </a:r>
          </a:p>
          <a:p>
            <a:pPr lvl="1"/>
            <a:r>
              <a:rPr lang="en-US" altLang="en-US" dirty="0" smtClean="0"/>
              <a:t>People with ASD show a slowed processing of faces </a:t>
            </a:r>
          </a:p>
        </p:txBody>
      </p:sp>
    </p:spTree>
    <p:extLst>
      <p:ext uri="{BB962C8B-B14F-4D97-AF65-F5344CB8AC3E}">
        <p14:creationId xmlns:p14="http://schemas.microsoft.com/office/powerpoint/2010/main" val="22267950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algn="ctr" fontAlgn="auto">
              <a:spcAft>
                <a:spcPts val="0"/>
              </a:spcAft>
              <a:defRPr/>
            </a:pPr>
            <a:r>
              <a:rPr lang="en-US" sz="3600" smtClean="0"/>
              <a:t>Early Indicators of </a:t>
            </a:r>
            <a:br>
              <a:rPr lang="en-US" sz="3600" smtClean="0"/>
            </a:br>
            <a:r>
              <a:rPr lang="en-US" sz="3600" smtClean="0"/>
              <a:t>Autism Spectrum Disorders</a:t>
            </a:r>
          </a:p>
        </p:txBody>
      </p:sp>
      <p:sp>
        <p:nvSpPr>
          <p:cNvPr id="15363" name="Rectangle 3"/>
          <p:cNvSpPr>
            <a:spLocks noGrp="1" noChangeArrowheads="1"/>
          </p:cNvSpPr>
          <p:nvPr>
            <p:ph sz="quarter" idx="1"/>
          </p:nvPr>
        </p:nvSpPr>
        <p:spPr/>
        <p:txBody>
          <a:bodyPr/>
          <a:lstStyle/>
          <a:p>
            <a:pPr>
              <a:lnSpc>
                <a:spcPct val="90000"/>
              </a:lnSpc>
            </a:pPr>
            <a:r>
              <a:rPr lang="en-US" altLang="en-US" dirty="0" smtClean="0"/>
              <a:t>Children at 12 months of age who later received a dx. of autism</a:t>
            </a:r>
          </a:p>
          <a:p>
            <a:pPr lvl="1">
              <a:lnSpc>
                <a:spcPct val="90000"/>
              </a:lnSpc>
            </a:pPr>
            <a:r>
              <a:rPr lang="en-US" altLang="en-US" dirty="0" smtClean="0"/>
              <a:t>Less likely to point; orient to their name;</a:t>
            </a:r>
          </a:p>
          <a:p>
            <a:pPr lvl="2">
              <a:lnSpc>
                <a:spcPct val="90000"/>
              </a:lnSpc>
              <a:buFontTx/>
              <a:buNone/>
            </a:pPr>
            <a:r>
              <a:rPr lang="en-US" altLang="en-US" sz="2800" dirty="0" smtClean="0"/>
              <a:t>show objects to parents and look at others</a:t>
            </a:r>
          </a:p>
          <a:p>
            <a:pPr>
              <a:lnSpc>
                <a:spcPct val="90000"/>
              </a:lnSpc>
            </a:pPr>
            <a:r>
              <a:rPr lang="en-US" altLang="en-US" dirty="0" smtClean="0"/>
              <a:t>Strongest early marker for children between 12 and 30 months of age who later received a dx. of ASD</a:t>
            </a:r>
          </a:p>
          <a:p>
            <a:pPr lvl="1">
              <a:lnSpc>
                <a:spcPct val="90000"/>
              </a:lnSpc>
            </a:pPr>
            <a:r>
              <a:rPr lang="en-US" altLang="en-US" dirty="0" smtClean="0"/>
              <a:t>Absence of or failure to develop joint attention</a:t>
            </a:r>
          </a:p>
          <a:p>
            <a:pPr>
              <a:lnSpc>
                <a:spcPct val="90000"/>
              </a:lnSpc>
            </a:pPr>
            <a:endParaRPr lang="en-US" altLang="en-US" dirty="0" smtClean="0"/>
          </a:p>
        </p:txBody>
      </p:sp>
    </p:spTree>
    <p:extLst>
      <p:ext uri="{BB962C8B-B14F-4D97-AF65-F5344CB8AC3E}">
        <p14:creationId xmlns:p14="http://schemas.microsoft.com/office/powerpoint/2010/main" val="2583981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smtClean="0"/>
              <a:t>social interaction difficulties in ASD</a:t>
            </a:r>
          </a:p>
        </p:txBody>
      </p:sp>
      <p:sp>
        <p:nvSpPr>
          <p:cNvPr id="19459" name="Rectangle 3"/>
          <p:cNvSpPr>
            <a:spLocks noGrp="1" noChangeArrowheads="1"/>
          </p:cNvSpPr>
          <p:nvPr>
            <p:ph sz="quarter" idx="1"/>
          </p:nvPr>
        </p:nvSpPr>
        <p:spPr/>
        <p:txBody>
          <a:bodyPr/>
          <a:lstStyle/>
          <a:p>
            <a:r>
              <a:rPr lang="en-US" altLang="en-US" smtClean="0"/>
              <a:t>As early as infancy, baby may be unresponsive to people</a:t>
            </a:r>
          </a:p>
          <a:p>
            <a:r>
              <a:rPr lang="en-US" altLang="en-US" smtClean="0"/>
              <a:t>Baby or toddler prefers not to be held or cuddled or allows it only rarely</a:t>
            </a:r>
          </a:p>
          <a:p>
            <a:r>
              <a:rPr lang="en-US" altLang="en-US" smtClean="0"/>
              <a:t>Baby or child appears to be unaware when other people talk to them but responds to other sounds</a:t>
            </a:r>
          </a:p>
          <a:p>
            <a:endParaRPr lang="en-US" altLang="en-US" smtClean="0"/>
          </a:p>
        </p:txBody>
      </p:sp>
    </p:spTree>
    <p:extLst>
      <p:ext uri="{BB962C8B-B14F-4D97-AF65-F5344CB8AC3E}">
        <p14:creationId xmlns:p14="http://schemas.microsoft.com/office/powerpoint/2010/main" val="35238318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altLang="en-US" sz="2800" dirty="0" smtClean="0"/>
              <a:t>Social interaction difficulties in ASD continued</a:t>
            </a:r>
          </a:p>
        </p:txBody>
      </p:sp>
      <p:sp>
        <p:nvSpPr>
          <p:cNvPr id="20483" name="Rectangle 3"/>
          <p:cNvSpPr>
            <a:spLocks noGrp="1" noChangeArrowheads="1"/>
          </p:cNvSpPr>
          <p:nvPr>
            <p:ph sz="quarter" idx="1"/>
          </p:nvPr>
        </p:nvSpPr>
        <p:spPr/>
        <p:txBody>
          <a:bodyPr>
            <a:normAutofit fontScale="92500"/>
          </a:bodyPr>
          <a:lstStyle/>
          <a:p>
            <a:r>
              <a:rPr lang="en-US" altLang="en-US" sz="2800" dirty="0" smtClean="0"/>
              <a:t>Child or adolescent has trouble understanding others feelings and/or has trouble talking about  own feelings</a:t>
            </a:r>
          </a:p>
          <a:p>
            <a:r>
              <a:rPr lang="en-US" altLang="en-US" sz="2800" dirty="0" smtClean="0"/>
              <a:t>Has trouble determining who is a friend and who is not</a:t>
            </a:r>
          </a:p>
          <a:p>
            <a:r>
              <a:rPr lang="en-US" altLang="en-US" sz="2800" dirty="0" smtClean="0"/>
              <a:t>Is very interested in people, but does not know how to talk, play or relate to them</a:t>
            </a:r>
          </a:p>
          <a:p>
            <a:r>
              <a:rPr lang="en-US" altLang="en-US" sz="2800" dirty="0" smtClean="0"/>
              <a:t>Trouble understanding nonverbal behavior (tone of voice, facial expressions)</a:t>
            </a:r>
          </a:p>
          <a:p>
            <a:r>
              <a:rPr lang="en-US" altLang="en-US" sz="2800" dirty="0" smtClean="0"/>
              <a:t>Trouble understanding sarcasm, slang expressions, humor</a:t>
            </a:r>
          </a:p>
          <a:p>
            <a:endParaRPr lang="en-US" altLang="en-US" sz="2800" dirty="0" smtClean="0"/>
          </a:p>
          <a:p>
            <a:endParaRPr lang="en-US" altLang="en-US" sz="2800" dirty="0" smtClean="0"/>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65770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altLang="en-US" sz="2800" dirty="0" smtClean="0"/>
              <a:t>Social interaction difficulties in ASD continued</a:t>
            </a:r>
          </a:p>
        </p:txBody>
      </p:sp>
      <p:sp>
        <p:nvSpPr>
          <p:cNvPr id="20483" name="Rectangle 3"/>
          <p:cNvSpPr>
            <a:spLocks noGrp="1" noChangeArrowheads="1"/>
          </p:cNvSpPr>
          <p:nvPr>
            <p:ph sz="quarter" idx="1"/>
          </p:nvPr>
        </p:nvSpPr>
        <p:spPr/>
        <p:txBody>
          <a:bodyPr>
            <a:normAutofit/>
          </a:bodyPr>
          <a:lstStyle/>
          <a:p>
            <a:r>
              <a:rPr lang="en-US" altLang="en-US" sz="2800" dirty="0" smtClean="0"/>
              <a:t>Escape into the virtual video game world- why is this so attractive?</a:t>
            </a:r>
          </a:p>
          <a:p>
            <a:pPr lvl="1"/>
            <a:r>
              <a:rPr lang="en-US" altLang="en-US" sz="2400" dirty="0" smtClean="0"/>
              <a:t>Social interactions are less overwhelming (typed or spoken word)</a:t>
            </a:r>
          </a:p>
          <a:p>
            <a:pPr lvl="1"/>
            <a:r>
              <a:rPr lang="en-US" altLang="en-US" sz="2400" dirty="0" smtClean="0"/>
              <a:t>Patterns are generally predictable. Games follow a set of rules. </a:t>
            </a:r>
          </a:p>
          <a:p>
            <a:pPr lvl="1"/>
            <a:r>
              <a:rPr lang="en-US" altLang="en-US" sz="2400" dirty="0" smtClean="0"/>
              <a:t>Being able to predict and control situations reduces anxiety and feelings of helplessness</a:t>
            </a:r>
          </a:p>
          <a:p>
            <a:pPr lvl="1"/>
            <a:r>
              <a:rPr lang="en-US" altLang="en-US" sz="2400" dirty="0" smtClean="0"/>
              <a:t>Feedback is immediate </a:t>
            </a:r>
          </a:p>
          <a:p>
            <a:pPr lvl="1"/>
            <a:endParaRPr lang="en-US" altLang="en-US" sz="2400" dirty="0" smtClean="0"/>
          </a:p>
          <a:p>
            <a:endParaRPr lang="en-US" altLang="en-US" sz="2800" dirty="0"/>
          </a:p>
          <a:p>
            <a:endParaRPr lang="en-US" altLang="en-US" sz="2800" dirty="0" smtClean="0"/>
          </a:p>
          <a:p>
            <a:endParaRPr lang="en-US" altLang="en-US" sz="2800" dirty="0"/>
          </a:p>
          <a:p>
            <a:endParaRPr lang="en-US" altLang="en-US" sz="2800" dirty="0" smtClean="0"/>
          </a:p>
          <a:p>
            <a:endParaRPr lang="en-US" altLang="en-US" sz="2800" dirty="0"/>
          </a:p>
          <a:p>
            <a:endParaRPr lang="en-US" altLang="en-US" sz="2800" dirty="0" smtClean="0"/>
          </a:p>
          <a:p>
            <a:endParaRPr lang="en-US" altLang="en-US" sz="2800" dirty="0"/>
          </a:p>
          <a:p>
            <a:endParaRPr lang="en-US" altLang="en-US" sz="2800" dirty="0" smtClean="0"/>
          </a:p>
          <a:p>
            <a:endParaRPr lang="en-US" altLang="en-US" sz="2800" dirty="0" smtClean="0"/>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15505425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ctr"/>
            <a:r>
              <a:rPr lang="en-US" altLang="en-US" smtClean="0"/>
              <a:t>Attachment</a:t>
            </a:r>
          </a:p>
        </p:txBody>
      </p:sp>
      <p:sp>
        <p:nvSpPr>
          <p:cNvPr id="51203" name="Rectangle 3"/>
          <p:cNvSpPr>
            <a:spLocks noGrp="1" noChangeArrowheads="1"/>
          </p:cNvSpPr>
          <p:nvPr>
            <p:ph type="body" idx="1"/>
          </p:nvPr>
        </p:nvSpPr>
        <p:spPr/>
        <p:txBody>
          <a:bodyPr/>
          <a:lstStyle/>
          <a:p>
            <a:pPr>
              <a:lnSpc>
                <a:spcPct val="90000"/>
              </a:lnSpc>
            </a:pPr>
            <a:r>
              <a:rPr lang="en-US" altLang="en-US" smtClean="0"/>
              <a:t>Attachment is an infant’s tendency to seek closeness to caregivers and to feel more secure in their presence </a:t>
            </a:r>
          </a:p>
          <a:p>
            <a:pPr lvl="1">
              <a:lnSpc>
                <a:spcPct val="90000"/>
              </a:lnSpc>
            </a:pPr>
            <a:r>
              <a:rPr lang="en-US" altLang="en-US" smtClean="0"/>
              <a:t>It is an emotional tie that endures over time</a:t>
            </a:r>
          </a:p>
          <a:p>
            <a:pPr lvl="1">
              <a:lnSpc>
                <a:spcPct val="90000"/>
              </a:lnSpc>
            </a:pPr>
            <a:r>
              <a:rPr lang="en-US" altLang="en-US" smtClean="0"/>
              <a:t>The entire first year of life is a crucial time for attachment formation.</a:t>
            </a:r>
          </a:p>
          <a:p>
            <a:pPr>
              <a:lnSpc>
                <a:spcPct val="90000"/>
              </a:lnSpc>
            </a:pPr>
            <a:r>
              <a:rPr lang="en-US" altLang="en-US" smtClean="0"/>
              <a:t>Bonding is the caregiver’s feelings, cognitions and behaviors toward child</a:t>
            </a:r>
          </a:p>
        </p:txBody>
      </p:sp>
    </p:spTree>
    <p:extLst>
      <p:ext uri="{BB962C8B-B14F-4D97-AF65-F5344CB8AC3E}">
        <p14:creationId xmlns:p14="http://schemas.microsoft.com/office/powerpoint/2010/main" val="21864930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algn="ctr"/>
            <a:r>
              <a:rPr lang="en-US" altLang="en-US" smtClean="0"/>
              <a:t>Temperament</a:t>
            </a:r>
          </a:p>
        </p:txBody>
      </p:sp>
      <p:sp>
        <p:nvSpPr>
          <p:cNvPr id="59395" name="Rectangle 3"/>
          <p:cNvSpPr>
            <a:spLocks noGrp="1" noChangeArrowheads="1"/>
          </p:cNvSpPr>
          <p:nvPr>
            <p:ph type="body" idx="1"/>
          </p:nvPr>
        </p:nvSpPr>
        <p:spPr/>
        <p:txBody>
          <a:bodyPr/>
          <a:lstStyle/>
          <a:p>
            <a:r>
              <a:rPr lang="en-US" altLang="en-US" smtClean="0"/>
              <a:t>Temperament is defined as individual differences in the strength, timing, regularity of arousal and emotions</a:t>
            </a:r>
          </a:p>
          <a:p>
            <a:r>
              <a:rPr lang="en-US" altLang="en-US" smtClean="0"/>
              <a:t>The presence of behavioral qualities seemingly present at birth that were closely tied to the manner in which the infant related with others. </a:t>
            </a:r>
          </a:p>
        </p:txBody>
      </p:sp>
    </p:spTree>
    <p:extLst>
      <p:ext uri="{BB962C8B-B14F-4D97-AF65-F5344CB8AC3E}">
        <p14:creationId xmlns:p14="http://schemas.microsoft.com/office/powerpoint/2010/main" val="22983211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algn="ctr"/>
            <a:r>
              <a:rPr lang="en-US" altLang="en-US" smtClean="0"/>
              <a:t>Goodness of Fit</a:t>
            </a:r>
          </a:p>
        </p:txBody>
      </p:sp>
      <p:sp>
        <p:nvSpPr>
          <p:cNvPr id="63491" name="Rectangle 3"/>
          <p:cNvSpPr>
            <a:spLocks noGrp="1" noChangeArrowheads="1"/>
          </p:cNvSpPr>
          <p:nvPr>
            <p:ph type="body" idx="1"/>
          </p:nvPr>
        </p:nvSpPr>
        <p:spPr/>
        <p:txBody>
          <a:bodyPr/>
          <a:lstStyle/>
          <a:p>
            <a:r>
              <a:rPr lang="en-US" altLang="en-US" smtClean="0"/>
              <a:t>Interaction of infant’s temperament with care-giving style</a:t>
            </a:r>
          </a:p>
          <a:p>
            <a:r>
              <a:rPr lang="en-US" altLang="en-US" smtClean="0"/>
              <a:t>Key to healthy development is a goodness of fit or match between child’s temperament and home environment</a:t>
            </a:r>
          </a:p>
        </p:txBody>
      </p:sp>
    </p:spTree>
    <p:extLst>
      <p:ext uri="{BB962C8B-B14F-4D97-AF65-F5344CB8AC3E}">
        <p14:creationId xmlns:p14="http://schemas.microsoft.com/office/powerpoint/2010/main" val="1541892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Sensitive Responsiveness</a:t>
            </a:r>
          </a:p>
        </p:txBody>
      </p:sp>
      <p:sp>
        <p:nvSpPr>
          <p:cNvPr id="34819" name="Rectangle 3"/>
          <p:cNvSpPr>
            <a:spLocks noGrp="1" noChangeArrowheads="1"/>
          </p:cNvSpPr>
          <p:nvPr>
            <p:ph type="body" idx="1"/>
          </p:nvPr>
        </p:nvSpPr>
        <p:spPr/>
        <p:txBody>
          <a:bodyPr/>
          <a:lstStyle/>
          <a:p>
            <a:pPr>
              <a:lnSpc>
                <a:spcPct val="90000"/>
              </a:lnSpc>
            </a:pPr>
            <a:r>
              <a:rPr lang="en-US" altLang="en-US" smtClean="0"/>
              <a:t>“Sensitive responsiveness" to the baby's needs that produces secure attachment </a:t>
            </a:r>
          </a:p>
          <a:p>
            <a:pPr>
              <a:lnSpc>
                <a:spcPct val="90000"/>
              </a:lnSpc>
            </a:pPr>
            <a:r>
              <a:rPr lang="en-US" altLang="en-US" smtClean="0"/>
              <a:t>Caregivers of securely attached babies respond promptly and tailor responses to the baby</a:t>
            </a:r>
          </a:p>
          <a:p>
            <a:pPr>
              <a:lnSpc>
                <a:spcPct val="90000"/>
              </a:lnSpc>
            </a:pPr>
            <a:r>
              <a:rPr lang="en-US" altLang="en-US" smtClean="0"/>
              <a:t>Caregivers of either type of insecure attachment respond based on own moods rather than the infant’s mood</a:t>
            </a:r>
          </a:p>
        </p:txBody>
      </p:sp>
    </p:spTree>
    <p:extLst>
      <p:ext uri="{BB962C8B-B14F-4D97-AF65-F5344CB8AC3E}">
        <p14:creationId xmlns:p14="http://schemas.microsoft.com/office/powerpoint/2010/main" val="1072667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DIR/Floor Time</a:t>
            </a:r>
            <a:endParaRPr lang="en-US" dirty="0"/>
          </a:p>
        </p:txBody>
      </p:sp>
      <p:sp>
        <p:nvSpPr>
          <p:cNvPr id="3" name="Content Placeholder 2"/>
          <p:cNvSpPr>
            <a:spLocks noGrp="1"/>
          </p:cNvSpPr>
          <p:nvPr>
            <p:ph idx="1"/>
          </p:nvPr>
        </p:nvSpPr>
        <p:spPr/>
        <p:txBody>
          <a:bodyPr/>
          <a:lstStyle/>
          <a:p>
            <a:r>
              <a:rPr lang="en-US" dirty="0" smtClean="0"/>
              <a:t>Developed by Stanley Greenspan</a:t>
            </a:r>
          </a:p>
          <a:p>
            <a:r>
              <a:rPr lang="en-US" dirty="0" smtClean="0"/>
              <a:t>6 goals</a:t>
            </a:r>
          </a:p>
          <a:p>
            <a:r>
              <a:rPr lang="en-US" sz="2400" dirty="0" smtClean="0"/>
              <a:t>Becoming calm, attentive and interested in the world</a:t>
            </a:r>
          </a:p>
          <a:p>
            <a:r>
              <a:rPr lang="en-US" sz="2400" dirty="0" smtClean="0"/>
              <a:t>Falling in Love : the process of attachment </a:t>
            </a:r>
          </a:p>
          <a:p>
            <a:r>
              <a:rPr lang="en-US" sz="2400" dirty="0" smtClean="0"/>
              <a:t>Becoming a two-way communicator</a:t>
            </a:r>
          </a:p>
          <a:p>
            <a:r>
              <a:rPr lang="en-US" sz="2400" dirty="0" smtClean="0"/>
              <a:t>Using emotional signals/gestures to communicate</a:t>
            </a:r>
          </a:p>
          <a:p>
            <a:r>
              <a:rPr lang="en-US" sz="2400" dirty="0" smtClean="0"/>
              <a:t>Using symbols or ideas to convey feelings/intentions</a:t>
            </a:r>
          </a:p>
          <a:p>
            <a:r>
              <a:rPr lang="en-US" sz="2400" dirty="0" smtClean="0"/>
              <a:t>Building bridges between ideas</a:t>
            </a:r>
          </a:p>
          <a:p>
            <a:endParaRPr lang="en-US" dirty="0" smtClean="0"/>
          </a:p>
          <a:p>
            <a:endParaRPr lang="en-US" dirty="0"/>
          </a:p>
        </p:txBody>
      </p:sp>
    </p:spTree>
    <p:extLst>
      <p:ext uri="{BB962C8B-B14F-4D97-AF65-F5344CB8AC3E}">
        <p14:creationId xmlns:p14="http://schemas.microsoft.com/office/powerpoint/2010/main" val="3285266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b="1" dirty="0" smtClean="0">
                <a:solidFill>
                  <a:schemeClr val="accent1">
                    <a:lumMod val="75000"/>
                  </a:schemeClr>
                </a:solidFill>
              </a:rPr>
              <a:t>Play 	</a:t>
            </a:r>
            <a:endParaRPr lang="en-US" b="1" dirty="0">
              <a:solidFill>
                <a:schemeClr val="accent1">
                  <a:lumMod val="75000"/>
                </a:schemeClr>
              </a:solidFill>
            </a:endParaRPr>
          </a:p>
        </p:txBody>
      </p:sp>
      <p:sp>
        <p:nvSpPr>
          <p:cNvPr id="5" name="Content Placeholder 2"/>
          <p:cNvSpPr>
            <a:spLocks noGrp="1"/>
          </p:cNvSpPr>
          <p:nvPr>
            <p:ph idx="1"/>
          </p:nvPr>
        </p:nvSpPr>
        <p:spPr>
          <a:xfrm>
            <a:off x="824248" y="1417638"/>
            <a:ext cx="7585656" cy="4708525"/>
          </a:xfrm>
        </p:spPr>
        <p:txBody>
          <a:bodyPr>
            <a:normAutofit/>
          </a:bodyPr>
          <a:lstStyle/>
          <a:p>
            <a:pPr>
              <a:buClr>
                <a:schemeClr val="accent1">
                  <a:lumMod val="75000"/>
                </a:schemeClr>
              </a:buClr>
              <a:buFont typeface="Wingdings" pitchFamily="2" charset="2"/>
              <a:buChar char="Ø"/>
            </a:pPr>
            <a:r>
              <a:rPr lang="en-US" dirty="0" smtClean="0"/>
              <a:t> </a:t>
            </a:r>
            <a:r>
              <a:rPr lang="en-US" sz="3600" dirty="0" smtClean="0"/>
              <a:t>“When you asked me what I did in school today and I say, ‘I just played.’ Please don’t misunderstand me. For you see, I am learning as I play. I am learning to enjoy and be successful in my work. Today I am a child and work is play.”</a:t>
            </a:r>
            <a:endParaRPr lang="en-US" sz="3600" b="1" dirty="0" smtClean="0"/>
          </a:p>
          <a:p>
            <a:pPr lvl="1">
              <a:buClr>
                <a:schemeClr val="tx2">
                  <a:lumMod val="60000"/>
                  <a:lumOff val="40000"/>
                </a:schemeClr>
              </a:buClr>
              <a:buSzPct val="75000"/>
              <a:buNone/>
            </a:pPr>
            <a:r>
              <a:rPr lang="en-US" dirty="0" smtClean="0"/>
              <a:t>Excerpt from a Poem by Anita Wadley</a:t>
            </a:r>
          </a:p>
          <a:p>
            <a:pPr lvl="1">
              <a:buClr>
                <a:schemeClr val="tx2">
                  <a:lumMod val="60000"/>
                  <a:lumOff val="40000"/>
                </a:schemeClr>
              </a:buClr>
              <a:buSzPct val="75000"/>
              <a:buNone/>
            </a:pPr>
            <a:endParaRPr lang="en-US" dirty="0" smtClean="0"/>
          </a:p>
        </p:txBody>
      </p:sp>
      <p:sp>
        <p:nvSpPr>
          <p:cNvPr id="6" name="Footer Placeholder 5"/>
          <p:cNvSpPr>
            <a:spLocks noGrp="1"/>
          </p:cNvSpPr>
          <p:nvPr>
            <p:ph type="ftr" sz="quarter" idx="11"/>
          </p:nvPr>
        </p:nvSpPr>
        <p:spPr/>
        <p:txBody>
          <a:bodyPr/>
          <a:lstStyle/>
          <a:p>
            <a:r>
              <a:rPr lang="en-US" smtClean="0">
                <a:solidFill>
                  <a:prstClr val="black">
                    <a:tint val="75000"/>
                  </a:prstClr>
                </a:solidFill>
              </a:rPr>
              <a:t>Page:  1</a:t>
            </a:r>
            <a:endParaRPr lang="en-US">
              <a:solidFill>
                <a:prstClr val="black">
                  <a:tint val="75000"/>
                </a:prstClr>
              </a:solidFill>
            </a:endParaRPr>
          </a:p>
        </p:txBody>
      </p:sp>
    </p:spTree>
    <p:extLst>
      <p:ext uri="{BB962C8B-B14F-4D97-AF65-F5344CB8AC3E}">
        <p14:creationId xmlns:p14="http://schemas.microsoft.com/office/powerpoint/2010/main" val="1334658470"/>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Academy of Pediatrics</a:t>
            </a:r>
            <a:endParaRPr lang="en-US" dirty="0"/>
          </a:p>
        </p:txBody>
      </p:sp>
      <p:sp>
        <p:nvSpPr>
          <p:cNvPr id="3" name="Content Placeholder 2"/>
          <p:cNvSpPr>
            <a:spLocks noGrp="1"/>
          </p:cNvSpPr>
          <p:nvPr>
            <p:ph idx="1"/>
          </p:nvPr>
        </p:nvSpPr>
        <p:spPr/>
        <p:txBody>
          <a:bodyPr>
            <a:normAutofit/>
          </a:bodyPr>
          <a:lstStyle/>
          <a:p>
            <a:r>
              <a:rPr lang="en-US" sz="4400" dirty="0" smtClean="0"/>
              <a:t>“Play is essential to development because it contributes to the cognitive, physical, social and emotional well-being of children and youth.”</a:t>
            </a:r>
          </a:p>
        </p:txBody>
      </p:sp>
    </p:spTree>
    <p:extLst>
      <p:ext uri="{BB962C8B-B14F-4D97-AF65-F5344CB8AC3E}">
        <p14:creationId xmlns:p14="http://schemas.microsoft.com/office/powerpoint/2010/main" val="38951287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American Academy of Pediatrics </a:t>
            </a:r>
            <a:r>
              <a:rPr lang="en-US" sz="4000" dirty="0"/>
              <a:t>(</a:t>
            </a:r>
            <a:r>
              <a:rPr lang="en-US" sz="4000" dirty="0" smtClean="0"/>
              <a:t>continued) </a:t>
            </a:r>
            <a:endParaRPr lang="en-US" sz="4000" dirty="0"/>
          </a:p>
        </p:txBody>
      </p:sp>
      <p:sp>
        <p:nvSpPr>
          <p:cNvPr id="3" name="Content Placeholder 2"/>
          <p:cNvSpPr>
            <a:spLocks noGrp="1"/>
          </p:cNvSpPr>
          <p:nvPr>
            <p:ph idx="1"/>
          </p:nvPr>
        </p:nvSpPr>
        <p:spPr/>
        <p:txBody>
          <a:bodyPr>
            <a:normAutofit/>
          </a:bodyPr>
          <a:lstStyle/>
          <a:p>
            <a:r>
              <a:rPr lang="en-US" sz="4400" dirty="0" smtClean="0"/>
              <a:t>“Play also offers an ideal opportunity for parents to engage fully with their children.”</a:t>
            </a:r>
          </a:p>
          <a:p>
            <a:pPr>
              <a:buNone/>
            </a:pPr>
            <a:endParaRPr lang="en-US" dirty="0" smtClean="0"/>
          </a:p>
          <a:p>
            <a:r>
              <a:rPr lang="en-US" sz="2000" dirty="0" smtClean="0"/>
              <a:t>From The Importance of Play in Promoting Healthy Child Development and Maintaining  Strong Parent-Child Bonds written by Kenneth Ginsburg MD and the committee on psychosocial aspects of child and family health</a:t>
            </a:r>
            <a:endParaRPr lang="en-US" sz="2000" dirty="0"/>
          </a:p>
        </p:txBody>
      </p:sp>
    </p:spTree>
    <p:extLst>
      <p:ext uri="{BB962C8B-B14F-4D97-AF65-F5344CB8AC3E}">
        <p14:creationId xmlns:p14="http://schemas.microsoft.com/office/powerpoint/2010/main" val="38205061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Play</a:t>
            </a:r>
            <a:endParaRPr lang="en-US" dirty="0"/>
          </a:p>
        </p:txBody>
      </p:sp>
      <p:sp>
        <p:nvSpPr>
          <p:cNvPr id="3" name="Content Placeholder 2"/>
          <p:cNvSpPr>
            <a:spLocks noGrp="1"/>
          </p:cNvSpPr>
          <p:nvPr>
            <p:ph idx="1"/>
          </p:nvPr>
        </p:nvSpPr>
        <p:spPr/>
        <p:txBody>
          <a:bodyPr/>
          <a:lstStyle/>
          <a:p>
            <a:r>
              <a:rPr lang="en-US" dirty="0" smtClean="0"/>
              <a:t>Children are motivated to play</a:t>
            </a:r>
          </a:p>
          <a:p>
            <a:pPr lvl="1"/>
            <a:r>
              <a:rPr lang="en-US" dirty="0" smtClean="0"/>
              <a:t>Connected to drive for mastery in environment (e.g. practice of skills)</a:t>
            </a:r>
          </a:p>
          <a:p>
            <a:r>
              <a:rPr lang="en-US" dirty="0" smtClean="0"/>
              <a:t>Children enjoy playing</a:t>
            </a:r>
          </a:p>
          <a:p>
            <a:r>
              <a:rPr lang="en-US" dirty="0" smtClean="0"/>
              <a:t>Process of play more important than outcome</a:t>
            </a:r>
          </a:p>
          <a:p>
            <a:r>
              <a:rPr lang="en-US" dirty="0" smtClean="0"/>
              <a:t>Can use imagination and make-believe</a:t>
            </a:r>
          </a:p>
          <a:p>
            <a:endParaRPr lang="en-US" dirty="0" smtClean="0"/>
          </a:p>
          <a:p>
            <a:endParaRPr lang="en-US" dirty="0" smtClean="0"/>
          </a:p>
          <a:p>
            <a:endParaRPr lang="en-US" dirty="0"/>
          </a:p>
        </p:txBody>
      </p:sp>
    </p:spTree>
    <p:extLst>
      <p:ext uri="{BB962C8B-B14F-4D97-AF65-F5344CB8AC3E}">
        <p14:creationId xmlns:p14="http://schemas.microsoft.com/office/powerpoint/2010/main" val="9206076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Purpose of play in  </a:t>
            </a:r>
            <a:br>
              <a:rPr lang="en-US" dirty="0" smtClean="0"/>
            </a:br>
            <a:r>
              <a:rPr lang="en-US" dirty="0" smtClean="0"/>
              <a:t>childhood is often misunderstood</a:t>
            </a:r>
            <a:endParaRPr lang="en-US" dirty="0"/>
          </a:p>
        </p:txBody>
      </p:sp>
      <p:sp>
        <p:nvSpPr>
          <p:cNvPr id="3" name="Content Placeholder 2"/>
          <p:cNvSpPr>
            <a:spLocks noGrp="1"/>
          </p:cNvSpPr>
          <p:nvPr>
            <p:ph idx="1"/>
          </p:nvPr>
        </p:nvSpPr>
        <p:spPr/>
        <p:txBody>
          <a:bodyPr>
            <a:normAutofit/>
          </a:bodyPr>
          <a:lstStyle/>
          <a:p>
            <a:r>
              <a:rPr lang="en-US" dirty="0" smtClean="0"/>
              <a:t>Narrow definition of learning</a:t>
            </a:r>
          </a:p>
          <a:p>
            <a:pPr lvl="1"/>
            <a:r>
              <a:rPr lang="en-US" dirty="0" smtClean="0"/>
              <a:t>What a child can reproduce on a worksheet</a:t>
            </a:r>
          </a:p>
          <a:p>
            <a:r>
              <a:rPr lang="en-US" dirty="0" smtClean="0"/>
              <a:t>Ignores the benefits of play and especially unstructured play</a:t>
            </a:r>
          </a:p>
          <a:p>
            <a:pPr lvl="1"/>
            <a:r>
              <a:rPr lang="en-US" dirty="0" smtClean="0"/>
              <a:t>Structured play is important (e.g. organized sports)</a:t>
            </a:r>
          </a:p>
          <a:p>
            <a:pPr lvl="1"/>
            <a:r>
              <a:rPr lang="en-US" dirty="0" smtClean="0"/>
              <a:t>Unstructured play also encourages learning and fosters creativity </a:t>
            </a:r>
          </a:p>
          <a:p>
            <a:pPr>
              <a:buNone/>
            </a:pPr>
            <a:endParaRPr lang="en-US" dirty="0"/>
          </a:p>
        </p:txBody>
      </p:sp>
    </p:spTree>
    <p:extLst>
      <p:ext uri="{BB962C8B-B14F-4D97-AF65-F5344CB8AC3E}">
        <p14:creationId xmlns:p14="http://schemas.microsoft.com/office/powerpoint/2010/main" val="21282499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This child is “playing” </a:t>
            </a:r>
            <a:endParaRPr lang="en-US" dirty="0"/>
          </a:p>
        </p:txBody>
      </p:sp>
      <p:pic>
        <p:nvPicPr>
          <p:cNvPr id="6" name="Content Placeholder 5" descr="CEW on floor 3.jpg"/>
          <p:cNvPicPr>
            <a:picLocks noGrp="1" noChangeAspect="1"/>
          </p:cNvPicPr>
          <p:nvPr>
            <p:ph sz="half" idx="2"/>
          </p:nvPr>
        </p:nvPicPr>
        <p:blipFill>
          <a:blip r:embed="rId3" cstate="print"/>
          <a:stretch>
            <a:fillRect/>
          </a:stretch>
        </p:blipFill>
        <p:spPr>
          <a:xfrm>
            <a:off x="4648200" y="1608471"/>
            <a:ext cx="4038600" cy="4509421"/>
          </a:xfrm>
        </p:spPr>
      </p:pic>
      <p:sp>
        <p:nvSpPr>
          <p:cNvPr id="7" name="Content Placeholder 6"/>
          <p:cNvSpPr>
            <a:spLocks noGrp="1"/>
          </p:cNvSpPr>
          <p:nvPr>
            <p:ph sz="half" idx="1"/>
          </p:nvPr>
        </p:nvSpPr>
        <p:spPr/>
        <p:txBody>
          <a:bodyPr>
            <a:normAutofit fontScale="85000" lnSpcReduction="20000"/>
          </a:bodyPr>
          <a:lstStyle/>
          <a:p>
            <a:pPr algn="ctr">
              <a:buNone/>
            </a:pPr>
            <a:r>
              <a:rPr lang="en-US" sz="4400" dirty="0" smtClean="0"/>
              <a:t>Actually </a:t>
            </a:r>
          </a:p>
          <a:p>
            <a:pPr algn="ctr">
              <a:buNone/>
            </a:pPr>
            <a:r>
              <a:rPr lang="en-US" sz="4400" dirty="0" smtClean="0"/>
              <a:t>hard at work  </a:t>
            </a:r>
          </a:p>
          <a:p>
            <a:r>
              <a:rPr lang="en-US" dirty="0" smtClean="0"/>
              <a:t>Maintaining balance</a:t>
            </a:r>
          </a:p>
          <a:p>
            <a:pPr lvl="1"/>
            <a:r>
              <a:rPr lang="en-US" dirty="0" smtClean="0"/>
              <a:t>Using trunk  and hands for support</a:t>
            </a:r>
          </a:p>
          <a:p>
            <a:r>
              <a:rPr lang="en-US" dirty="0" smtClean="0"/>
              <a:t>Eye-hand coordination</a:t>
            </a:r>
          </a:p>
          <a:p>
            <a:r>
              <a:rPr lang="en-US" dirty="0" smtClean="0"/>
              <a:t>Visual and auditory attention  </a:t>
            </a:r>
          </a:p>
          <a:p>
            <a:r>
              <a:rPr lang="en-US" dirty="0" smtClean="0"/>
              <a:t>Cause and effect testing</a:t>
            </a:r>
          </a:p>
          <a:p>
            <a:pPr lvl="1"/>
            <a:r>
              <a:rPr lang="en-US" dirty="0" smtClean="0"/>
              <a:t>(I touch the ball, it rolls)</a:t>
            </a:r>
          </a:p>
          <a:p>
            <a:pPr lvl="1"/>
            <a:r>
              <a:rPr lang="en-US" dirty="0" smtClean="0"/>
              <a:t>(I touch this button lights turn on)</a:t>
            </a:r>
          </a:p>
          <a:p>
            <a:pPr lvl="1"/>
            <a:endParaRPr lang="en-US" dirty="0" smtClean="0"/>
          </a:p>
          <a:p>
            <a:endParaRPr lang="en-US" dirty="0"/>
          </a:p>
        </p:txBody>
      </p:sp>
    </p:spTree>
    <p:extLst>
      <p:ext uri="{BB962C8B-B14F-4D97-AF65-F5344CB8AC3E}">
        <p14:creationId xmlns:p14="http://schemas.microsoft.com/office/powerpoint/2010/main" val="16690856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Playing a board game</a:t>
            </a:r>
            <a:endParaRPr lang="en-US" sz="3200" dirty="0"/>
          </a:p>
        </p:txBody>
      </p:sp>
      <p:sp>
        <p:nvSpPr>
          <p:cNvPr id="4" name="Content Placeholder 3"/>
          <p:cNvSpPr>
            <a:spLocks noGrp="1"/>
          </p:cNvSpPr>
          <p:nvPr>
            <p:ph sz="half" idx="2"/>
          </p:nvPr>
        </p:nvSpPr>
        <p:spPr/>
        <p:txBody>
          <a:bodyPr>
            <a:normAutofit/>
          </a:bodyPr>
          <a:lstStyle/>
          <a:p>
            <a:r>
              <a:rPr lang="en-US" dirty="0" smtClean="0"/>
              <a:t>1. understanding how the game is played- </a:t>
            </a:r>
            <a:r>
              <a:rPr lang="en-US" sz="2400" dirty="0" smtClean="0"/>
              <a:t>cognition and memory</a:t>
            </a:r>
          </a:p>
          <a:p>
            <a:r>
              <a:rPr lang="en-US" dirty="0" smtClean="0"/>
              <a:t>2. keeping track of whose turn -</a:t>
            </a:r>
            <a:r>
              <a:rPr lang="en-US" sz="2400" dirty="0" smtClean="0"/>
              <a:t>visual and auditory attention</a:t>
            </a:r>
          </a:p>
          <a:p>
            <a:r>
              <a:rPr lang="en-US" dirty="0" smtClean="0"/>
              <a:t>3. social interaction</a:t>
            </a:r>
          </a:p>
          <a:p>
            <a:pPr lvl="1"/>
            <a:r>
              <a:rPr lang="en-US" dirty="0" smtClean="0"/>
              <a:t>Taking turns, being a “good loser”- </a:t>
            </a:r>
          </a:p>
        </p:txBody>
      </p:sp>
      <p:pic>
        <p:nvPicPr>
          <p:cNvPr id="7" name="Content Placeholder 6" descr="Children-Playing-Cognitively-Challenging-Board-Game.jpg"/>
          <p:cNvPicPr>
            <a:picLocks noGrp="1" noChangeAspect="1"/>
          </p:cNvPicPr>
          <p:nvPr>
            <p:ph sz="half" idx="1"/>
          </p:nvPr>
        </p:nvPicPr>
        <p:blipFill>
          <a:blip r:embed="rId3" cstate="print"/>
          <a:stretch>
            <a:fillRect/>
          </a:stretch>
        </p:blipFill>
        <p:spPr>
          <a:xfrm>
            <a:off x="831273" y="2092036"/>
            <a:ext cx="3449782" cy="2951019"/>
          </a:xfrm>
        </p:spPr>
      </p:pic>
    </p:spTree>
    <p:extLst>
      <p:ext uri="{BB962C8B-B14F-4D97-AF65-F5344CB8AC3E}">
        <p14:creationId xmlns:p14="http://schemas.microsoft.com/office/powerpoint/2010/main" val="1969729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Playing a board game (</a:t>
            </a:r>
            <a:r>
              <a:rPr lang="en-US" sz="2800" dirty="0" smtClean="0"/>
              <a:t>continued)</a:t>
            </a:r>
            <a:endParaRPr lang="en-US" sz="2800" dirty="0"/>
          </a:p>
        </p:txBody>
      </p:sp>
      <p:sp>
        <p:nvSpPr>
          <p:cNvPr id="4" name="Content Placeholder 3"/>
          <p:cNvSpPr>
            <a:spLocks noGrp="1"/>
          </p:cNvSpPr>
          <p:nvPr>
            <p:ph sz="half" idx="2"/>
          </p:nvPr>
        </p:nvSpPr>
        <p:spPr/>
        <p:txBody>
          <a:bodyPr>
            <a:normAutofit/>
          </a:bodyPr>
          <a:lstStyle/>
          <a:p>
            <a:r>
              <a:rPr lang="en-US" dirty="0" smtClean="0"/>
              <a:t>Targets Executive Function skills</a:t>
            </a:r>
          </a:p>
          <a:p>
            <a:pPr lvl="1">
              <a:buNone/>
            </a:pPr>
            <a:r>
              <a:rPr lang="en-US" dirty="0" smtClean="0"/>
              <a:t>Flexibility</a:t>
            </a:r>
          </a:p>
          <a:p>
            <a:pPr lvl="1">
              <a:buNone/>
            </a:pPr>
            <a:r>
              <a:rPr lang="en-US" dirty="0" smtClean="0"/>
              <a:t>Shifting from one thing to another</a:t>
            </a:r>
          </a:p>
          <a:p>
            <a:pPr marL="742950" lvl="2" indent="-342900">
              <a:buNone/>
            </a:pPr>
            <a:r>
              <a:rPr lang="en-US" sz="2400" dirty="0" smtClean="0"/>
              <a:t>Emotional regulation</a:t>
            </a:r>
          </a:p>
          <a:p>
            <a:pPr marL="742950" lvl="2" indent="-342900">
              <a:buNone/>
            </a:pPr>
            <a:r>
              <a:rPr lang="en-US" sz="2400" dirty="0" smtClean="0"/>
              <a:t>Frustration tolerance</a:t>
            </a:r>
          </a:p>
          <a:p>
            <a:pPr marL="742950" lvl="2" indent="-342900">
              <a:buNone/>
            </a:pPr>
            <a:r>
              <a:rPr lang="en-US" sz="2400" dirty="0" smtClean="0"/>
              <a:t>Planning –strategy </a:t>
            </a:r>
          </a:p>
          <a:p>
            <a:endParaRPr lang="en-US" dirty="0" smtClean="0"/>
          </a:p>
          <a:p>
            <a:endParaRPr lang="en-US" dirty="0" smtClean="0"/>
          </a:p>
          <a:p>
            <a:endParaRPr lang="en-US" dirty="0" smtClean="0"/>
          </a:p>
          <a:p>
            <a:endParaRPr lang="en-US" dirty="0" smtClean="0"/>
          </a:p>
        </p:txBody>
      </p:sp>
      <p:pic>
        <p:nvPicPr>
          <p:cNvPr id="7" name="Content Placeholder 6" descr="Children-Playing-Cognitively-Challenging-Board-Game.jpg"/>
          <p:cNvPicPr>
            <a:picLocks noGrp="1" noChangeAspect="1"/>
          </p:cNvPicPr>
          <p:nvPr>
            <p:ph sz="half" idx="1"/>
          </p:nvPr>
        </p:nvPicPr>
        <p:blipFill>
          <a:blip r:embed="rId3" cstate="print"/>
          <a:stretch>
            <a:fillRect/>
          </a:stretch>
        </p:blipFill>
        <p:spPr>
          <a:xfrm>
            <a:off x="831273" y="2092036"/>
            <a:ext cx="3449782" cy="2951019"/>
          </a:xfrm>
        </p:spPr>
      </p:pic>
    </p:spTree>
    <p:extLst>
      <p:ext uri="{BB962C8B-B14F-4D97-AF65-F5344CB8AC3E}">
        <p14:creationId xmlns:p14="http://schemas.microsoft.com/office/powerpoint/2010/main" val="6322495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Unoccupied Play (First appears Birth to 3 months)</a:t>
            </a:r>
          </a:p>
          <a:p>
            <a:pPr lvl="1"/>
            <a:r>
              <a:rPr lang="en-US" dirty="0" smtClean="0"/>
              <a:t>working on coordination of gross and fine motor skills</a:t>
            </a:r>
          </a:p>
          <a:p>
            <a:r>
              <a:rPr lang="en-US" dirty="0" smtClean="0"/>
              <a:t>Solitary Play (First appears 3 months to 18 months)</a:t>
            </a:r>
          </a:p>
          <a:p>
            <a:pPr lvl="1"/>
            <a:r>
              <a:rPr lang="en-US" dirty="0" smtClean="0"/>
              <a:t>exploring world</a:t>
            </a:r>
          </a:p>
          <a:p>
            <a:pPr lvl="1"/>
            <a:r>
              <a:rPr lang="en-US" dirty="0" smtClean="0"/>
              <a:t>other children nearby but do not interact</a:t>
            </a:r>
          </a:p>
          <a:p>
            <a:r>
              <a:rPr lang="en-US" dirty="0" smtClean="0"/>
              <a:t>Parallel Play (First appears 18 months to 2 years but can be present at any age) </a:t>
            </a:r>
          </a:p>
          <a:p>
            <a:pPr lvl="1"/>
            <a:r>
              <a:rPr lang="en-US" dirty="0" smtClean="0"/>
              <a:t>play alongside other children without any interaction, </a:t>
            </a:r>
          </a:p>
          <a:p>
            <a:pPr lvl="1"/>
            <a:r>
              <a:rPr lang="en-US" dirty="0" smtClean="0"/>
              <a:t>learns concepts of “mine”, begins associations with other children</a:t>
            </a:r>
          </a:p>
          <a:p>
            <a:r>
              <a:rPr lang="en-US" dirty="0" smtClean="0"/>
              <a:t>Onlooker Play (Starts in toddler years but can occur at any time)</a:t>
            </a:r>
          </a:p>
          <a:p>
            <a:pPr lvl="1"/>
            <a:r>
              <a:rPr lang="en-US" dirty="0" smtClean="0"/>
              <a:t>learning how to relate to others, learning language</a:t>
            </a:r>
          </a:p>
          <a:p>
            <a:endParaRPr lang="en-US" dirty="0"/>
          </a:p>
        </p:txBody>
      </p:sp>
    </p:spTree>
    <p:extLst>
      <p:ext uri="{BB962C8B-B14F-4D97-AF65-F5344CB8AC3E}">
        <p14:creationId xmlns:p14="http://schemas.microsoft.com/office/powerpoint/2010/main" val="10064298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Play </a:t>
            </a:r>
            <a:r>
              <a:rPr lang="en-US" sz="2800" dirty="0" smtClean="0"/>
              <a:t>(</a:t>
            </a:r>
            <a:r>
              <a:rPr lang="en-US" sz="3200" dirty="0" smtClean="0"/>
              <a:t>continued) </a:t>
            </a:r>
            <a:endParaRPr lang="en-US" sz="3200" dirty="0"/>
          </a:p>
        </p:txBody>
      </p:sp>
      <p:sp>
        <p:nvSpPr>
          <p:cNvPr id="3" name="Content Placeholder 2"/>
          <p:cNvSpPr>
            <a:spLocks noGrp="1"/>
          </p:cNvSpPr>
          <p:nvPr>
            <p:ph idx="1"/>
          </p:nvPr>
        </p:nvSpPr>
        <p:spPr/>
        <p:txBody>
          <a:bodyPr>
            <a:normAutofit fontScale="92500" lnSpcReduction="20000"/>
          </a:bodyPr>
          <a:lstStyle/>
          <a:p>
            <a:r>
              <a:rPr lang="en-US" dirty="0" smtClean="0"/>
              <a:t>Associative/Social Play (First begins 3 to 4 years of age)</a:t>
            </a:r>
          </a:p>
          <a:p>
            <a:pPr lvl="1"/>
            <a:r>
              <a:rPr lang="en-US" dirty="0" smtClean="0"/>
              <a:t>Loosely organized play</a:t>
            </a:r>
          </a:p>
          <a:p>
            <a:pPr lvl="1"/>
            <a:r>
              <a:rPr lang="en-US" dirty="0" smtClean="0"/>
              <a:t>Interested in socializing with other children</a:t>
            </a:r>
          </a:p>
          <a:p>
            <a:pPr lvl="1"/>
            <a:r>
              <a:rPr lang="en-US" dirty="0" smtClean="0"/>
              <a:t>Learn do’s/don’ts of interacting: sharing, language development, problem solving </a:t>
            </a:r>
          </a:p>
          <a:p>
            <a:pPr lvl="1"/>
            <a:r>
              <a:rPr lang="en-US" dirty="0" smtClean="0"/>
              <a:t>Learns social rules</a:t>
            </a:r>
          </a:p>
          <a:p>
            <a:r>
              <a:rPr lang="en-US" dirty="0" smtClean="0"/>
              <a:t>Cooperative Play (First begins late preschool period)</a:t>
            </a:r>
          </a:p>
          <a:p>
            <a:pPr lvl="1"/>
            <a:r>
              <a:rPr lang="en-US" dirty="0" smtClean="0"/>
              <a:t>One leader</a:t>
            </a:r>
          </a:p>
          <a:p>
            <a:pPr lvl="1"/>
            <a:r>
              <a:rPr lang="en-US" dirty="0" smtClean="0"/>
              <a:t>Games have rules</a:t>
            </a:r>
          </a:p>
          <a:p>
            <a:endParaRPr lang="en-US" dirty="0" smtClean="0"/>
          </a:p>
        </p:txBody>
      </p:sp>
    </p:spTree>
    <p:extLst>
      <p:ext uri="{BB962C8B-B14F-4D97-AF65-F5344CB8AC3E}">
        <p14:creationId xmlns:p14="http://schemas.microsoft.com/office/powerpoint/2010/main" val="20326048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
            </a:r>
            <a:br>
              <a:rPr lang="en-US" sz="3200" dirty="0" smtClean="0"/>
            </a:br>
            <a:r>
              <a:rPr lang="en-US" dirty="0" smtClean="0"/>
              <a:t>Another way to categorize play</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lvl="1"/>
            <a:r>
              <a:rPr lang="en-US" dirty="0" smtClean="0"/>
              <a:t>Motor play</a:t>
            </a:r>
          </a:p>
          <a:p>
            <a:pPr lvl="2"/>
            <a:r>
              <a:rPr lang="en-US" dirty="0" smtClean="0"/>
              <a:t>Run, jump, play ball, hide and seek, tag</a:t>
            </a:r>
          </a:p>
          <a:p>
            <a:pPr lvl="1"/>
            <a:r>
              <a:rPr lang="en-US" dirty="0" smtClean="0"/>
              <a:t>Constructive Play</a:t>
            </a:r>
          </a:p>
          <a:p>
            <a:pPr lvl="2"/>
            <a:r>
              <a:rPr lang="en-US" dirty="0" smtClean="0"/>
              <a:t>Playing with blocks, drawing, exploring objects, discover patterns, problem solving</a:t>
            </a:r>
          </a:p>
          <a:p>
            <a:pPr lvl="1"/>
            <a:r>
              <a:rPr lang="en-US" dirty="0" smtClean="0"/>
              <a:t>Expressive Play</a:t>
            </a:r>
          </a:p>
          <a:p>
            <a:pPr lvl="2"/>
            <a:r>
              <a:rPr lang="en-US" dirty="0" smtClean="0"/>
              <a:t>Multi-sensory </a:t>
            </a:r>
          </a:p>
          <a:p>
            <a:pPr lvl="3"/>
            <a:r>
              <a:rPr lang="en-US" dirty="0" smtClean="0"/>
              <a:t>Visual (paints, crayons for drawing), </a:t>
            </a:r>
          </a:p>
          <a:p>
            <a:pPr lvl="3"/>
            <a:r>
              <a:rPr lang="en-US" dirty="0" smtClean="0"/>
              <a:t>Tactile (clay, water, sand)</a:t>
            </a:r>
          </a:p>
          <a:p>
            <a:pPr lvl="3"/>
            <a:r>
              <a:rPr lang="en-US" dirty="0" smtClean="0"/>
              <a:t>Auditory (musical toys or toys that make noise)  </a:t>
            </a:r>
          </a:p>
          <a:p>
            <a:pPr lvl="1"/>
            <a:r>
              <a:rPr lang="en-US" dirty="0" smtClean="0"/>
              <a:t>Fantasy Play</a:t>
            </a:r>
          </a:p>
          <a:p>
            <a:pPr lvl="2"/>
            <a:r>
              <a:rPr lang="en-US" dirty="0" smtClean="0"/>
              <a:t>Uses imagination (dress-up, role-playing)</a:t>
            </a:r>
          </a:p>
        </p:txBody>
      </p:sp>
    </p:spTree>
    <p:extLst>
      <p:ext uri="{BB962C8B-B14F-4D97-AF65-F5344CB8AC3E}">
        <p14:creationId xmlns:p14="http://schemas.microsoft.com/office/powerpoint/2010/main" val="17157631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Play and children with autism spectrum disorders</a:t>
            </a:r>
            <a:endParaRPr lang="en-US" sz="4000" dirty="0"/>
          </a:p>
        </p:txBody>
      </p:sp>
      <p:sp>
        <p:nvSpPr>
          <p:cNvPr id="3" name="Content Placeholder 2"/>
          <p:cNvSpPr>
            <a:spLocks noGrp="1"/>
          </p:cNvSpPr>
          <p:nvPr>
            <p:ph idx="1"/>
          </p:nvPr>
        </p:nvSpPr>
        <p:spPr/>
        <p:txBody>
          <a:bodyPr>
            <a:normAutofit lnSpcReduction="10000"/>
          </a:bodyPr>
          <a:lstStyle/>
          <a:p>
            <a:r>
              <a:rPr lang="en-US" dirty="0" smtClean="0"/>
              <a:t>Play is more repetitive and less flexible</a:t>
            </a:r>
          </a:p>
          <a:p>
            <a:r>
              <a:rPr lang="en-US" dirty="0" smtClean="0"/>
              <a:t>Skills don’t progress in typical developmental sequence- exploratory to relational to functional to symbolic play</a:t>
            </a:r>
          </a:p>
          <a:p>
            <a:pPr lvl="1"/>
            <a:r>
              <a:rPr lang="en-US" dirty="0" smtClean="0"/>
              <a:t>Exploratory play is prolonged</a:t>
            </a:r>
          </a:p>
          <a:p>
            <a:pPr lvl="1"/>
            <a:r>
              <a:rPr lang="en-US" dirty="0" smtClean="0"/>
              <a:t>Functional and symbolic play is limited</a:t>
            </a:r>
          </a:p>
          <a:p>
            <a:r>
              <a:rPr lang="en-US" dirty="0" smtClean="0"/>
              <a:t>Limitations in communication and social interaction impact independent of the desire to play</a:t>
            </a:r>
            <a:endParaRPr lang="en-US" dirty="0"/>
          </a:p>
        </p:txBody>
      </p:sp>
    </p:spTree>
    <p:extLst>
      <p:ext uri="{BB962C8B-B14F-4D97-AF65-F5344CB8AC3E}">
        <p14:creationId xmlns:p14="http://schemas.microsoft.com/office/powerpoint/2010/main" val="17225194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Fostering physical, language, cognitive and </a:t>
            </a:r>
            <a:br>
              <a:rPr lang="en-US" sz="3200" dirty="0" smtClean="0"/>
            </a:br>
            <a:r>
              <a:rPr lang="en-US" sz="3200" dirty="0" smtClean="0"/>
              <a:t>social development through play</a:t>
            </a:r>
            <a:endParaRPr lang="en-US" sz="3200" dirty="0"/>
          </a:p>
        </p:txBody>
      </p:sp>
      <p:sp>
        <p:nvSpPr>
          <p:cNvPr id="3" name="Content Placeholder 2"/>
          <p:cNvSpPr>
            <a:spLocks noGrp="1"/>
          </p:cNvSpPr>
          <p:nvPr>
            <p:ph idx="1"/>
          </p:nvPr>
        </p:nvSpPr>
        <p:spPr/>
        <p:txBody>
          <a:bodyPr>
            <a:normAutofit/>
          </a:bodyPr>
          <a:lstStyle/>
          <a:p>
            <a:r>
              <a:rPr lang="en-US" sz="4400" dirty="0" smtClean="0"/>
              <a:t>Answer the following questions </a:t>
            </a:r>
          </a:p>
          <a:p>
            <a:pPr lvl="1"/>
            <a:r>
              <a:rPr lang="en-US" sz="4000" dirty="0" smtClean="0"/>
              <a:t>1. What is my child able to do?</a:t>
            </a:r>
          </a:p>
          <a:p>
            <a:pPr lvl="1"/>
            <a:r>
              <a:rPr lang="en-US" sz="4000" dirty="0" smtClean="0"/>
              <a:t>2. What is my child in the process of learning?</a:t>
            </a:r>
          </a:p>
          <a:p>
            <a:pPr lvl="1"/>
            <a:r>
              <a:rPr lang="en-US" sz="4000" dirty="0" smtClean="0"/>
              <a:t>3. What is my child not able to do yet?</a:t>
            </a:r>
            <a:endParaRPr lang="en-US" sz="4000" dirty="0"/>
          </a:p>
        </p:txBody>
      </p:sp>
    </p:spTree>
    <p:extLst>
      <p:ext uri="{BB962C8B-B14F-4D97-AF65-F5344CB8AC3E}">
        <p14:creationId xmlns:p14="http://schemas.microsoft.com/office/powerpoint/2010/main" val="28120222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Fostering physical, language, cognitive and </a:t>
            </a:r>
            <a:br>
              <a:rPr lang="en-US" sz="3200" dirty="0" smtClean="0"/>
            </a:br>
            <a:r>
              <a:rPr lang="en-US" sz="3200" dirty="0" smtClean="0"/>
              <a:t>social development through play </a:t>
            </a:r>
            <a:r>
              <a:rPr lang="en-US" sz="2800" dirty="0" smtClean="0"/>
              <a:t>continued</a:t>
            </a:r>
            <a:endParaRPr lang="en-US" sz="2800" dirty="0"/>
          </a:p>
        </p:txBody>
      </p:sp>
      <p:sp>
        <p:nvSpPr>
          <p:cNvPr id="3" name="Content Placeholder 2"/>
          <p:cNvSpPr>
            <a:spLocks noGrp="1"/>
          </p:cNvSpPr>
          <p:nvPr>
            <p:ph idx="1"/>
          </p:nvPr>
        </p:nvSpPr>
        <p:spPr/>
        <p:txBody>
          <a:bodyPr/>
          <a:lstStyle/>
          <a:p>
            <a:r>
              <a:rPr lang="en-US" sz="4000" dirty="0" smtClean="0"/>
              <a:t>1. Don’t worry about what your child “should” be able to do- age-wise</a:t>
            </a:r>
          </a:p>
          <a:p>
            <a:r>
              <a:rPr lang="en-US" sz="4000" dirty="0" smtClean="0"/>
              <a:t>2. Tailor your play expectations to where your child </a:t>
            </a:r>
            <a:r>
              <a:rPr lang="en-US" sz="4000" b="1" dirty="0" smtClean="0"/>
              <a:t>is </a:t>
            </a:r>
            <a:r>
              <a:rPr lang="en-US" sz="4000" dirty="0" smtClean="0"/>
              <a:t>currently functioning</a:t>
            </a:r>
          </a:p>
          <a:p>
            <a:endParaRPr lang="en-US" dirty="0"/>
          </a:p>
        </p:txBody>
      </p:sp>
    </p:spTree>
    <p:extLst>
      <p:ext uri="{BB962C8B-B14F-4D97-AF65-F5344CB8AC3E}">
        <p14:creationId xmlns:p14="http://schemas.microsoft.com/office/powerpoint/2010/main" val="31419910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a:t>
            </a:r>
            <a:endParaRPr lang="en-US" dirty="0"/>
          </a:p>
        </p:txBody>
      </p:sp>
      <p:sp>
        <p:nvSpPr>
          <p:cNvPr id="3" name="Content Placeholder 2"/>
          <p:cNvSpPr>
            <a:spLocks noGrp="1"/>
          </p:cNvSpPr>
          <p:nvPr>
            <p:ph idx="1"/>
          </p:nvPr>
        </p:nvSpPr>
        <p:spPr/>
        <p:txBody>
          <a:bodyPr>
            <a:normAutofit/>
          </a:bodyPr>
          <a:lstStyle/>
          <a:p>
            <a:r>
              <a:rPr lang="en-US" dirty="0" smtClean="0"/>
              <a:t>Programs should target</a:t>
            </a:r>
          </a:p>
          <a:p>
            <a:pPr lvl="1"/>
            <a:r>
              <a:rPr lang="en-US" dirty="0" smtClean="0"/>
              <a:t>Attending to relevant aspects of environment</a:t>
            </a:r>
          </a:p>
          <a:p>
            <a:pPr lvl="1"/>
            <a:r>
              <a:rPr lang="en-US" dirty="0" smtClean="0"/>
              <a:t>Developing verbal and motor imitation skills</a:t>
            </a:r>
          </a:p>
          <a:p>
            <a:pPr lvl="1"/>
            <a:r>
              <a:rPr lang="en-US" dirty="0" smtClean="0"/>
              <a:t>Developing language comprehension </a:t>
            </a:r>
          </a:p>
          <a:p>
            <a:pPr lvl="1"/>
            <a:r>
              <a:rPr lang="en-US" dirty="0" smtClean="0"/>
              <a:t>Developing functional communication</a:t>
            </a:r>
          </a:p>
          <a:p>
            <a:pPr lvl="1"/>
            <a:r>
              <a:rPr lang="en-US" dirty="0" smtClean="0"/>
              <a:t>Learning  toy play skills</a:t>
            </a:r>
          </a:p>
          <a:p>
            <a:pPr lvl="1"/>
            <a:r>
              <a:rPr lang="en-US" dirty="0" smtClean="0"/>
              <a:t>Developing  social interaction skills with same age peers  (typically and non-typically developing)</a:t>
            </a:r>
          </a:p>
          <a:p>
            <a:endParaRPr lang="en-US" dirty="0"/>
          </a:p>
        </p:txBody>
      </p:sp>
    </p:spTree>
    <p:extLst>
      <p:ext uri="{BB962C8B-B14F-4D97-AF65-F5344CB8AC3E}">
        <p14:creationId xmlns:p14="http://schemas.microsoft.com/office/powerpoint/2010/main" val="10067201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sz="4000" dirty="0" smtClean="0"/>
              <a:t>Developmental Tasks </a:t>
            </a:r>
          </a:p>
        </p:txBody>
      </p:sp>
      <p:sp>
        <p:nvSpPr>
          <p:cNvPr id="7171" name="Content Placeholder 2"/>
          <p:cNvSpPr>
            <a:spLocks noGrp="1"/>
          </p:cNvSpPr>
          <p:nvPr>
            <p:ph idx="1"/>
          </p:nvPr>
        </p:nvSpPr>
        <p:spPr/>
        <p:txBody>
          <a:bodyPr/>
          <a:lstStyle/>
          <a:p>
            <a:r>
              <a:rPr lang="en-US" dirty="0"/>
              <a:t>S</a:t>
            </a:r>
            <a:r>
              <a:rPr lang="en-US" sz="3200" dirty="0" smtClean="0"/>
              <a:t>uccessful integration of three elements:</a:t>
            </a:r>
          </a:p>
          <a:p>
            <a:pPr lvl="1"/>
            <a:r>
              <a:rPr lang="en-US" dirty="0" smtClean="0"/>
              <a:t>A. emotional regulation  and increased frustration tolerance</a:t>
            </a:r>
          </a:p>
          <a:p>
            <a:pPr lvl="1"/>
            <a:r>
              <a:rPr lang="en-US" dirty="0" smtClean="0"/>
              <a:t>B. shift from literal reasoning to abstract reasoning/  problem solving</a:t>
            </a:r>
          </a:p>
          <a:p>
            <a:pPr lvl="1"/>
            <a:r>
              <a:rPr lang="en-US" dirty="0" smtClean="0"/>
              <a:t>C. goal-directed action  with requirements of increased planning and organizational skills   </a:t>
            </a:r>
          </a:p>
        </p:txBody>
      </p:sp>
    </p:spTree>
    <p:extLst>
      <p:ext uri="{BB962C8B-B14F-4D97-AF65-F5344CB8AC3E}">
        <p14:creationId xmlns:p14="http://schemas.microsoft.com/office/powerpoint/2010/main" val="213029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762000"/>
            <a:ext cx="8229600" cy="1143000"/>
          </a:xfrm>
        </p:spPr>
        <p:txBody>
          <a:bodyPr/>
          <a:lstStyle/>
          <a:p>
            <a:pPr algn="ctr"/>
            <a:r>
              <a:rPr lang="en-US" sz="4000" smtClean="0"/>
              <a:t>Inhibition and Cognitive Flexibility</a:t>
            </a:r>
          </a:p>
        </p:txBody>
      </p:sp>
      <p:sp>
        <p:nvSpPr>
          <p:cNvPr id="3" name="Content Placeholder 2"/>
          <p:cNvSpPr>
            <a:spLocks noGrp="1"/>
          </p:cNvSpPr>
          <p:nvPr>
            <p:ph idx="1"/>
          </p:nvPr>
        </p:nvSpPr>
        <p:spPr/>
        <p:txBody>
          <a:bodyPr/>
          <a:lstStyle/>
          <a:p>
            <a:pPr>
              <a:defRPr/>
            </a:pPr>
            <a:r>
              <a:rPr lang="en-US" b="1" dirty="0" smtClean="0">
                <a:solidFill>
                  <a:schemeClr val="bg1"/>
                </a:solidFill>
              </a:rPr>
              <a:t>Control impulses and modulate emotions</a:t>
            </a:r>
          </a:p>
          <a:p>
            <a:pPr lvl="1">
              <a:defRPr/>
            </a:pPr>
            <a:r>
              <a:rPr lang="en-US" dirty="0" smtClean="0"/>
              <a:t>Children are expected to develop more impulse control as they  become older</a:t>
            </a:r>
          </a:p>
          <a:p>
            <a:pPr marL="0" lvl="1" indent="0">
              <a:spcBef>
                <a:spcPct val="30000"/>
              </a:spcBef>
              <a:buClrTx/>
              <a:buSzTx/>
              <a:buFont typeface="Wingdings 2" pitchFamily="18" charset="2"/>
              <a:buNone/>
              <a:defRPr/>
            </a:pPr>
            <a:r>
              <a:rPr lang="en-US" dirty="0" smtClean="0"/>
              <a:t>         A 2-year-old will take a desired toy in the store 	unless parents prevent it.</a:t>
            </a:r>
          </a:p>
          <a:p>
            <a:pPr marL="0" lvl="1" indent="0">
              <a:spcBef>
                <a:spcPct val="30000"/>
              </a:spcBef>
              <a:buClrTx/>
              <a:buSzTx/>
              <a:buFont typeface="Wingdings 2" pitchFamily="18" charset="2"/>
              <a:buNone/>
              <a:defRPr/>
            </a:pPr>
            <a:r>
              <a:rPr lang="en-US" dirty="0" smtClean="0"/>
              <a:t>         A 13-year-old is expected to inhibit the response 	of taking the toy.  He or she can stop own 	behavior at proper time</a:t>
            </a:r>
          </a:p>
          <a:p>
            <a:pPr marL="0" lvl="1" indent="0">
              <a:spcBef>
                <a:spcPct val="30000"/>
              </a:spcBef>
              <a:buClrTx/>
              <a:buSzTx/>
              <a:defRPr/>
            </a:pPr>
            <a:endParaRPr lang="en-US" dirty="0" smtClean="0"/>
          </a:p>
          <a:p>
            <a:pPr marL="0" lvl="1" indent="0">
              <a:spcBef>
                <a:spcPct val="30000"/>
              </a:spcBef>
              <a:buClrTx/>
              <a:buSzTx/>
              <a:defRPr/>
            </a:pPr>
            <a:endParaRPr lang="en-US" dirty="0" smtClean="0"/>
          </a:p>
        </p:txBody>
      </p:sp>
    </p:spTree>
    <p:extLst>
      <p:ext uri="{BB962C8B-B14F-4D97-AF65-F5344CB8AC3E}">
        <p14:creationId xmlns:p14="http://schemas.microsoft.com/office/powerpoint/2010/main" val="28250417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381000" y="762000"/>
            <a:ext cx="8229600" cy="1143000"/>
          </a:xfrm>
        </p:spPr>
        <p:txBody>
          <a:bodyPr/>
          <a:lstStyle/>
          <a:p>
            <a:pPr algn="ctr"/>
            <a:r>
              <a:rPr lang="en-US" dirty="0" smtClean="0"/>
              <a:t> EF Intervention Suggestions</a:t>
            </a:r>
          </a:p>
        </p:txBody>
      </p:sp>
      <p:sp>
        <p:nvSpPr>
          <p:cNvPr id="40963" name="Content Placeholder 2"/>
          <p:cNvSpPr>
            <a:spLocks noGrp="1"/>
          </p:cNvSpPr>
          <p:nvPr>
            <p:ph idx="1"/>
          </p:nvPr>
        </p:nvSpPr>
        <p:spPr/>
        <p:txBody>
          <a:bodyPr/>
          <a:lstStyle/>
          <a:p>
            <a:r>
              <a:rPr lang="en-US" dirty="0" smtClean="0"/>
              <a:t>Smart But Scattered (Dawson &amp; Guare)</a:t>
            </a:r>
          </a:p>
          <a:p>
            <a:r>
              <a:rPr lang="en-US" dirty="0" smtClean="0"/>
              <a:t>1. Assess your child’s executive skill strengths and weaknesses</a:t>
            </a:r>
          </a:p>
          <a:p>
            <a:r>
              <a:rPr lang="en-US" dirty="0" smtClean="0"/>
              <a:t>2. Assess your own executive skill strengths and weaknesses</a:t>
            </a:r>
          </a:p>
          <a:p>
            <a:r>
              <a:rPr lang="en-US" dirty="0" smtClean="0"/>
              <a:t>3. Look at the fit</a:t>
            </a:r>
          </a:p>
          <a:p>
            <a:endParaRPr lang="en-US" dirty="0" smtClean="0"/>
          </a:p>
          <a:p>
            <a:endParaRPr lang="en-US" dirty="0" smtClean="0"/>
          </a:p>
        </p:txBody>
      </p:sp>
    </p:spTree>
    <p:extLst>
      <p:ext uri="{BB962C8B-B14F-4D97-AF65-F5344CB8AC3E}">
        <p14:creationId xmlns:p14="http://schemas.microsoft.com/office/powerpoint/2010/main" val="20636929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fontScale="90000"/>
          </a:bodyPr>
          <a:lstStyle/>
          <a:p>
            <a:pPr algn="ctr"/>
            <a:r>
              <a:rPr lang="en-US" dirty="0" smtClean="0"/>
              <a:t>Intervention</a:t>
            </a:r>
            <a:br>
              <a:rPr lang="en-US" dirty="0" smtClean="0"/>
            </a:br>
            <a:r>
              <a:rPr lang="en-US" dirty="0" smtClean="0"/>
              <a:t> </a:t>
            </a:r>
            <a:r>
              <a:rPr lang="en-US" sz="3200" dirty="0" smtClean="0"/>
              <a:t>(continued)</a:t>
            </a:r>
            <a:endParaRPr lang="en-US" dirty="0" smtClean="0"/>
          </a:p>
        </p:txBody>
      </p:sp>
      <p:sp>
        <p:nvSpPr>
          <p:cNvPr id="41987" name="Content Placeholder 2"/>
          <p:cNvSpPr>
            <a:spLocks noGrp="1"/>
          </p:cNvSpPr>
          <p:nvPr>
            <p:ph idx="1"/>
          </p:nvPr>
        </p:nvSpPr>
        <p:spPr/>
        <p:txBody>
          <a:bodyPr/>
          <a:lstStyle/>
          <a:p>
            <a:pPr algn="ctr">
              <a:buFont typeface="Wingdings 2" pitchFamily="18" charset="2"/>
              <a:buNone/>
            </a:pPr>
            <a:r>
              <a:rPr lang="en-US" sz="2800" dirty="0" smtClean="0"/>
              <a:t>Understanding Fit</a:t>
            </a:r>
          </a:p>
          <a:p>
            <a:r>
              <a:rPr lang="en-US" dirty="0" smtClean="0"/>
              <a:t>Areas of parent strength and child weakness</a:t>
            </a:r>
          </a:p>
          <a:p>
            <a:pPr lvl="1"/>
            <a:r>
              <a:rPr lang="en-US" dirty="0" smtClean="0"/>
              <a:t>Come to an agreement that child will accept help so that weaknesses don’t get him/her in trouble</a:t>
            </a:r>
          </a:p>
          <a:p>
            <a:pPr lvl="1"/>
            <a:r>
              <a:rPr lang="en-US" dirty="0" smtClean="0"/>
              <a:t>Be creative </a:t>
            </a:r>
          </a:p>
          <a:p>
            <a:pPr lvl="1"/>
            <a:r>
              <a:rPr lang="en-US" dirty="0" smtClean="0"/>
              <a:t>Identify areas where your child has EF strengths</a:t>
            </a:r>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3747303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algn="ctr"/>
            <a:r>
              <a:rPr lang="en-US" smtClean="0"/>
              <a:t>Intervention continued</a:t>
            </a:r>
          </a:p>
        </p:txBody>
      </p:sp>
      <p:sp>
        <p:nvSpPr>
          <p:cNvPr id="43011" name="Content Placeholder 2"/>
          <p:cNvSpPr>
            <a:spLocks noGrp="1"/>
          </p:cNvSpPr>
          <p:nvPr>
            <p:ph idx="1"/>
          </p:nvPr>
        </p:nvSpPr>
        <p:spPr/>
        <p:txBody>
          <a:bodyPr>
            <a:normAutofit/>
          </a:bodyPr>
          <a:lstStyle/>
          <a:p>
            <a:pPr algn="ctr">
              <a:buFont typeface="Wingdings 2" pitchFamily="18" charset="2"/>
              <a:buNone/>
            </a:pPr>
            <a:r>
              <a:rPr lang="en-US" dirty="0" smtClean="0"/>
              <a:t>Understanding Fit</a:t>
            </a:r>
          </a:p>
          <a:p>
            <a:r>
              <a:rPr lang="en-US" dirty="0" smtClean="0"/>
              <a:t>Areas of parent weakness and child weakness</a:t>
            </a:r>
          </a:p>
          <a:p>
            <a:pPr lvl="1"/>
            <a:r>
              <a:rPr lang="en-US" dirty="0" smtClean="0"/>
              <a:t>Have a sense of humor</a:t>
            </a:r>
          </a:p>
          <a:p>
            <a:pPr lvl="1"/>
            <a:r>
              <a:rPr lang="en-US" dirty="0" smtClean="0"/>
              <a:t>Brainstorm solutions</a:t>
            </a:r>
          </a:p>
          <a:p>
            <a:pPr lvl="1"/>
            <a:r>
              <a:rPr lang="en-US" dirty="0" smtClean="0"/>
              <a:t>Before you get exasperated over something your child has done, think about how you grew up with that challenge and overcame it.</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38765115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lgn="ctr"/>
            <a:r>
              <a:rPr lang="en-US" sz="2800" smtClean="0"/>
              <a:t>Principles for Improving EF skills </a:t>
            </a:r>
            <a:br>
              <a:rPr lang="en-US" sz="2800" smtClean="0"/>
            </a:br>
            <a:r>
              <a:rPr lang="en-US" sz="2800" smtClean="0"/>
              <a:t>Dawson &amp; Guare</a:t>
            </a:r>
          </a:p>
        </p:txBody>
      </p:sp>
      <p:sp>
        <p:nvSpPr>
          <p:cNvPr id="44035" name="Content Placeholder 2"/>
          <p:cNvSpPr>
            <a:spLocks noGrp="1"/>
          </p:cNvSpPr>
          <p:nvPr>
            <p:ph idx="1"/>
          </p:nvPr>
        </p:nvSpPr>
        <p:spPr/>
        <p:txBody>
          <a:bodyPr/>
          <a:lstStyle/>
          <a:p>
            <a:r>
              <a:rPr lang="en-US" sz="2000" dirty="0" smtClean="0"/>
              <a:t>Teach deficient skills rather than expecting the child to acquire them independently</a:t>
            </a:r>
          </a:p>
          <a:p>
            <a:r>
              <a:rPr lang="en-US" sz="2000" dirty="0" smtClean="0"/>
              <a:t>Match expectations to developmental level</a:t>
            </a:r>
          </a:p>
          <a:p>
            <a:r>
              <a:rPr lang="en-US" sz="2000" dirty="0" smtClean="0"/>
              <a:t>Start with external cues and move to internal cues</a:t>
            </a:r>
          </a:p>
          <a:p>
            <a:r>
              <a:rPr lang="en-US" sz="2000" dirty="0" smtClean="0"/>
              <a:t>Cues include environment, task itself and your interaction</a:t>
            </a:r>
          </a:p>
          <a:p>
            <a:r>
              <a:rPr lang="en-US" sz="2000" dirty="0" smtClean="0"/>
              <a:t>Use, rather than fight, child’s drive for mastery and control</a:t>
            </a:r>
          </a:p>
          <a:p>
            <a:r>
              <a:rPr lang="en-US" sz="2000" dirty="0" smtClean="0"/>
              <a:t>Pay attention to the effort requirements of the tasks</a:t>
            </a:r>
          </a:p>
          <a:p>
            <a:r>
              <a:rPr lang="en-US" sz="2000" dirty="0" smtClean="0"/>
              <a:t>Use incentives</a:t>
            </a:r>
          </a:p>
          <a:p>
            <a:r>
              <a:rPr lang="en-US" sz="2000" dirty="0" smtClean="0"/>
              <a:t>Provide just enough support so that the child can be successful</a:t>
            </a:r>
          </a:p>
          <a:p>
            <a:r>
              <a:rPr lang="en-US" sz="2000" dirty="0" smtClean="0"/>
              <a:t>Keep supports and supervision in place until child achieves success</a:t>
            </a:r>
          </a:p>
          <a:p>
            <a:r>
              <a:rPr lang="en-US" sz="2000" dirty="0" smtClean="0"/>
              <a:t>Withdrawal of support, incentives and supervision should be gradual</a:t>
            </a:r>
          </a:p>
          <a:p>
            <a:endParaRPr lang="en-US" dirty="0" smtClean="0"/>
          </a:p>
        </p:txBody>
      </p:sp>
    </p:spTree>
    <p:extLst>
      <p:ext uri="{BB962C8B-B14F-4D97-AF65-F5344CB8AC3E}">
        <p14:creationId xmlns:p14="http://schemas.microsoft.com/office/powerpoint/2010/main" val="884781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lgn="ctr"/>
            <a:r>
              <a:rPr lang="en-US" sz="3600" smtClean="0">
                <a:latin typeface="Times New Roman" pitchFamily="18" charset="0"/>
                <a:cs typeface="Times New Roman" pitchFamily="18" charset="0"/>
              </a:rPr>
              <a:t>Contact Information </a:t>
            </a:r>
          </a:p>
        </p:txBody>
      </p:sp>
      <p:sp>
        <p:nvSpPr>
          <p:cNvPr id="48131" name="Content Placeholder 2"/>
          <p:cNvSpPr>
            <a:spLocks noGrp="1"/>
          </p:cNvSpPr>
          <p:nvPr>
            <p:ph idx="1"/>
          </p:nvPr>
        </p:nvSpPr>
        <p:spPr/>
        <p:txBody>
          <a:bodyPr>
            <a:normAutofit lnSpcReduction="10000"/>
          </a:bodyPr>
          <a:lstStyle/>
          <a:p>
            <a:pPr algn="ctr">
              <a:buFont typeface="Wingdings 2" pitchFamily="18" charset="2"/>
              <a:buNone/>
            </a:pPr>
            <a:endParaRPr lang="en-US" smtClean="0"/>
          </a:p>
          <a:p>
            <a:pPr algn="ctr">
              <a:buFont typeface="Wingdings 2" pitchFamily="18" charset="2"/>
              <a:buNone/>
            </a:pPr>
            <a:endParaRPr lang="en-US" smtClean="0"/>
          </a:p>
          <a:p>
            <a:pPr algn="ctr">
              <a:buFont typeface="Wingdings 2" pitchFamily="18" charset="2"/>
              <a:buNone/>
            </a:pPr>
            <a:endParaRPr lang="en-US" smtClean="0"/>
          </a:p>
          <a:p>
            <a:pPr algn="ctr">
              <a:buFont typeface="Wingdings 2" pitchFamily="18" charset="2"/>
              <a:buNone/>
            </a:pPr>
            <a:r>
              <a:rPr lang="en-US" sz="3200" smtClean="0">
                <a:latin typeface="Times New Roman" pitchFamily="18" charset="0"/>
                <a:cs typeface="Times New Roman" pitchFamily="18" charset="0"/>
              </a:rPr>
              <a:t>Louise O’Donnell, Ph.D.</a:t>
            </a:r>
          </a:p>
          <a:p>
            <a:pPr algn="ctr">
              <a:buFont typeface="Wingdings 2" pitchFamily="18" charset="2"/>
              <a:buNone/>
            </a:pPr>
            <a:r>
              <a:rPr lang="en-US" sz="3200" smtClean="0">
                <a:latin typeface="Times New Roman" pitchFamily="18" charset="0"/>
                <a:cs typeface="Times New Roman" pitchFamily="18" charset="0"/>
              </a:rPr>
              <a:t>University of Texas Health Science Center </a:t>
            </a:r>
          </a:p>
          <a:p>
            <a:pPr algn="ctr">
              <a:buFont typeface="Wingdings 2" pitchFamily="18" charset="2"/>
              <a:buNone/>
            </a:pPr>
            <a:r>
              <a:rPr lang="en-US" sz="3200" smtClean="0">
                <a:latin typeface="Times New Roman" pitchFamily="18" charset="0"/>
                <a:cs typeface="Times New Roman" pitchFamily="18" charset="0"/>
              </a:rPr>
              <a:t>San Antonio</a:t>
            </a:r>
          </a:p>
          <a:p>
            <a:pPr algn="ctr">
              <a:buFont typeface="Wingdings 2" pitchFamily="18" charset="2"/>
              <a:buNone/>
            </a:pPr>
            <a:r>
              <a:rPr lang="en-US" sz="3200" smtClean="0">
                <a:latin typeface="Times New Roman" pitchFamily="18" charset="0"/>
                <a:cs typeface="Times New Roman" pitchFamily="18" charset="0"/>
              </a:rPr>
              <a:t>Email: odonnelll@uthscsa.edu</a:t>
            </a:r>
          </a:p>
          <a:p>
            <a:pPr algn="ctr">
              <a:buFont typeface="Wingdings 2" pitchFamily="18" charset="2"/>
              <a:buNone/>
            </a:pPr>
            <a:r>
              <a:rPr lang="en-US" sz="3200" smtClean="0">
                <a:latin typeface="Times New Roman" pitchFamily="18" charset="0"/>
                <a:cs typeface="Times New Roman" pitchFamily="18" charset="0"/>
              </a:rPr>
              <a:t>Phone: 210-567-6534</a:t>
            </a:r>
          </a:p>
          <a:p>
            <a:endParaRPr lang="en-US" smtClean="0"/>
          </a:p>
        </p:txBody>
      </p:sp>
    </p:spTree>
    <p:extLst>
      <p:ext uri="{BB962C8B-B14F-4D97-AF65-F5344CB8AC3E}">
        <p14:creationId xmlns:p14="http://schemas.microsoft.com/office/powerpoint/2010/main" val="3701330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590800"/>
            <a:ext cx="5826719" cy="1646302"/>
          </a:xfrm>
        </p:spPr>
        <p:txBody>
          <a:bodyPr/>
          <a:lstStyle/>
          <a:p>
            <a:r>
              <a:rPr lang="en-US" dirty="0" smtClean="0"/>
              <a:t>One-Sided Conversation</a:t>
            </a:r>
            <a:endParaRPr lang="en-US" dirty="0"/>
          </a:p>
        </p:txBody>
      </p:sp>
    </p:spTree>
    <p:extLst>
      <p:ext uri="{BB962C8B-B14F-4D97-AF65-F5344CB8AC3E}">
        <p14:creationId xmlns:p14="http://schemas.microsoft.com/office/powerpoint/2010/main" val="35600731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ocial Skills Training׃ Taking Turns Speak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7800" y="1066800"/>
            <a:ext cx="5486400" cy="4114800"/>
          </a:xfrm>
          <a:prstGeom prst="rect">
            <a:avLst/>
          </a:prstGeom>
          <a:ln w="12700">
            <a:solidFill>
              <a:srgbClr val="0099CC"/>
            </a:solidFill>
          </a:ln>
        </p:spPr>
      </p:pic>
      <p:sp>
        <p:nvSpPr>
          <p:cNvPr id="3" name="TextBox 2"/>
          <p:cNvSpPr txBox="1"/>
          <p:nvPr/>
        </p:nvSpPr>
        <p:spPr>
          <a:xfrm>
            <a:off x="4656012" y="6096000"/>
            <a:ext cx="2278188" cy="253916"/>
          </a:xfrm>
          <a:prstGeom prst="rect">
            <a:avLst/>
          </a:prstGeom>
          <a:noFill/>
        </p:spPr>
        <p:txBody>
          <a:bodyPr wrap="none" rtlCol="0">
            <a:spAutoFit/>
          </a:bodyPr>
          <a:lstStyle/>
          <a:p>
            <a:r>
              <a:rPr lang="en-US" sz="1050" dirty="0" smtClean="0"/>
              <a:t>Video provided by: TD Social Skills</a:t>
            </a:r>
            <a:endParaRPr lang="en-US" sz="1050" dirty="0"/>
          </a:p>
        </p:txBody>
      </p:sp>
    </p:spTree>
    <p:extLst>
      <p:ext uri="{BB962C8B-B14F-4D97-AF65-F5344CB8AC3E}">
        <p14:creationId xmlns:p14="http://schemas.microsoft.com/office/powerpoint/2010/main" val="33995435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 Turn-Taking Skills</a:t>
            </a:r>
            <a:endParaRPr lang="en-US" dirty="0"/>
          </a:p>
        </p:txBody>
      </p:sp>
      <p:sp>
        <p:nvSpPr>
          <p:cNvPr id="4" name="TextBox 3"/>
          <p:cNvSpPr txBox="1"/>
          <p:nvPr/>
        </p:nvSpPr>
        <p:spPr>
          <a:xfrm>
            <a:off x="1981200" y="2286000"/>
            <a:ext cx="3993850" cy="1477328"/>
          </a:xfrm>
          <a:prstGeom prst="rect">
            <a:avLst/>
          </a:prstGeom>
          <a:noFill/>
        </p:spPr>
        <p:txBody>
          <a:bodyPr wrap="none" rtlCol="0">
            <a:spAutoFit/>
          </a:bodyPr>
          <a:lstStyle/>
          <a:p>
            <a:pPr marL="342900" indent="-342900">
              <a:buAutoNum type="arabicPeriod"/>
            </a:pPr>
            <a:r>
              <a:rPr lang="en-US" dirty="0" smtClean="0"/>
              <a:t>Talk Stick</a:t>
            </a:r>
          </a:p>
          <a:p>
            <a:pPr marL="342900" indent="-342900">
              <a:buAutoNum type="arabicPeriod"/>
            </a:pPr>
            <a:r>
              <a:rPr lang="en-US" dirty="0" smtClean="0"/>
              <a:t>Board/Video Games</a:t>
            </a:r>
          </a:p>
          <a:p>
            <a:pPr marL="342900" indent="-342900">
              <a:buAutoNum type="arabicPeriod"/>
            </a:pPr>
            <a:r>
              <a:rPr lang="en-US" dirty="0" smtClean="0"/>
              <a:t>Set Sayings: “My Turn, Your Turn”</a:t>
            </a:r>
          </a:p>
          <a:p>
            <a:pPr marL="342900" indent="-342900">
              <a:buAutoNum type="arabicPeriod"/>
            </a:pPr>
            <a:r>
              <a:rPr lang="en-US" dirty="0" smtClean="0"/>
              <a:t>Conversation Prompt/Talk Card</a:t>
            </a:r>
          </a:p>
          <a:p>
            <a:pPr marL="342900" indent="-342900">
              <a:buAutoNum type="arabicPeriod"/>
            </a:pPr>
            <a:r>
              <a:rPr lang="en-US" dirty="0" smtClean="0"/>
              <a:t>Video Modeling</a:t>
            </a:r>
            <a:endParaRPr lang="en-US" dirty="0"/>
          </a:p>
        </p:txBody>
      </p:sp>
    </p:spTree>
    <p:extLst>
      <p:ext uri="{BB962C8B-B14F-4D97-AF65-F5344CB8AC3E}">
        <p14:creationId xmlns:p14="http://schemas.microsoft.com/office/powerpoint/2010/main" val="14531945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Bullying</a:t>
            </a:r>
            <a:endParaRPr lang="en-US" dirty="0"/>
          </a:p>
        </p:txBody>
      </p:sp>
    </p:spTree>
    <p:extLst>
      <p:ext uri="{BB962C8B-B14F-4D97-AF65-F5344CB8AC3E}">
        <p14:creationId xmlns:p14="http://schemas.microsoft.com/office/powerpoint/2010/main" val="199361463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pter 4 Tony Attwoo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90600" y="1066800"/>
            <a:ext cx="6515100" cy="4343400"/>
          </a:xfrm>
          <a:prstGeom prst="rect">
            <a:avLst/>
          </a:prstGeom>
        </p:spPr>
      </p:pic>
      <p:sp>
        <p:nvSpPr>
          <p:cNvPr id="3" name="TextBox 2"/>
          <p:cNvSpPr txBox="1"/>
          <p:nvPr/>
        </p:nvSpPr>
        <p:spPr>
          <a:xfrm>
            <a:off x="3657600" y="5715000"/>
            <a:ext cx="3673891" cy="646331"/>
          </a:xfrm>
          <a:prstGeom prst="rect">
            <a:avLst/>
          </a:prstGeom>
          <a:noFill/>
        </p:spPr>
        <p:txBody>
          <a:bodyPr wrap="none" rtlCol="0">
            <a:spAutoFit/>
          </a:bodyPr>
          <a:lstStyle/>
          <a:p>
            <a:r>
              <a:rPr lang="en-US" sz="3600" dirty="0" smtClean="0">
                <a:solidFill>
                  <a:srgbClr val="0099CC"/>
                </a:solidFill>
                <a:latin typeface="+mj-lt"/>
              </a:rPr>
              <a:t>Dr. Tony Attwood</a:t>
            </a:r>
            <a:endParaRPr lang="en-US" sz="3600" dirty="0">
              <a:solidFill>
                <a:srgbClr val="0099CC"/>
              </a:solidFill>
              <a:latin typeface="+mj-lt"/>
            </a:endParaRPr>
          </a:p>
        </p:txBody>
      </p:sp>
    </p:spTree>
    <p:extLst>
      <p:ext uri="{BB962C8B-B14F-4D97-AF65-F5344CB8AC3E}">
        <p14:creationId xmlns:p14="http://schemas.microsoft.com/office/powerpoint/2010/main" val="26426352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Bullying </a:t>
            </a:r>
            <a:endParaRPr lang="en-US" dirty="0"/>
          </a:p>
        </p:txBody>
      </p:sp>
      <p:sp>
        <p:nvSpPr>
          <p:cNvPr id="3" name="TextBox 2"/>
          <p:cNvSpPr txBox="1"/>
          <p:nvPr/>
        </p:nvSpPr>
        <p:spPr>
          <a:xfrm>
            <a:off x="609599" y="1792514"/>
            <a:ext cx="7696201" cy="3139321"/>
          </a:xfrm>
          <a:prstGeom prst="rect">
            <a:avLst/>
          </a:prstGeom>
          <a:noFill/>
        </p:spPr>
        <p:txBody>
          <a:bodyPr wrap="square" rtlCol="0">
            <a:spAutoFit/>
          </a:bodyPr>
          <a:lstStyle/>
          <a:p>
            <a:pPr marL="342900" indent="-342900">
              <a:buAutoNum type="arabicPeriod"/>
            </a:pPr>
            <a:r>
              <a:rPr lang="en-US" dirty="0" smtClean="0"/>
              <a:t>Share your problems with someone you trust</a:t>
            </a:r>
          </a:p>
          <a:p>
            <a:pPr marL="342900" indent="-342900">
              <a:buAutoNum type="arabicPeriod"/>
            </a:pPr>
            <a:r>
              <a:rPr lang="en-US" dirty="0" smtClean="0"/>
              <a:t>The less of a reaction you give, the less the bullies will bother you</a:t>
            </a:r>
          </a:p>
          <a:p>
            <a:pPr marL="342900" indent="-342900">
              <a:buAutoNum type="arabicPeriod"/>
            </a:pPr>
            <a:r>
              <a:rPr lang="en-US" dirty="0" smtClean="0"/>
              <a:t>Value your friends more than your enemies</a:t>
            </a:r>
          </a:p>
          <a:p>
            <a:pPr marL="342900" indent="-342900">
              <a:buAutoNum type="arabicPeriod"/>
            </a:pPr>
            <a:r>
              <a:rPr lang="en-US" dirty="0" smtClean="0"/>
              <a:t>Don’t be a low-risk target who’ll keep their problems to themselves</a:t>
            </a:r>
          </a:p>
          <a:p>
            <a:pPr marL="342900" indent="-342900">
              <a:buAutoNum type="arabicPeriod"/>
            </a:pPr>
            <a:r>
              <a:rPr lang="en-US" dirty="0" smtClean="0"/>
              <a:t>Feel sorry for the bullies. Hard but important! Be grateful that you’re you rather than them</a:t>
            </a:r>
          </a:p>
          <a:p>
            <a:pPr marL="342900" indent="-342900">
              <a:buAutoNum type="arabicPeriod"/>
            </a:pPr>
            <a:r>
              <a:rPr lang="en-US" dirty="0" smtClean="0"/>
              <a:t>Never forget how much you’re worth</a:t>
            </a:r>
          </a:p>
          <a:p>
            <a:pPr marL="342900" indent="-342900">
              <a:buAutoNum type="arabicPeriod"/>
            </a:pPr>
            <a:r>
              <a:rPr lang="en-US" dirty="0" smtClean="0"/>
              <a:t>In a few years, the bullies will be gone anyway. Remember once </a:t>
            </a:r>
          </a:p>
          <a:p>
            <a:r>
              <a:rPr lang="en-US" dirty="0" smtClean="0"/>
              <a:t>      you leave school, you’ve left it forever</a:t>
            </a:r>
          </a:p>
          <a:p>
            <a:r>
              <a:rPr lang="en-US" dirty="0" smtClean="0"/>
              <a:t>8.   If it comes to it, there are difference ways of being educated</a:t>
            </a:r>
          </a:p>
          <a:p>
            <a:pPr marL="342900" indent="-342900">
              <a:buAutoNum type="arabicPeriod"/>
            </a:pPr>
            <a:endParaRPr lang="en-US" dirty="0"/>
          </a:p>
        </p:txBody>
      </p:sp>
      <p:sp>
        <p:nvSpPr>
          <p:cNvPr id="4" name="TextBox 3"/>
          <p:cNvSpPr txBox="1"/>
          <p:nvPr/>
        </p:nvSpPr>
        <p:spPr>
          <a:xfrm>
            <a:off x="4574007" y="5638800"/>
            <a:ext cx="2417650" cy="253916"/>
          </a:xfrm>
          <a:prstGeom prst="rect">
            <a:avLst/>
          </a:prstGeom>
          <a:noFill/>
        </p:spPr>
        <p:txBody>
          <a:bodyPr wrap="none" rtlCol="0">
            <a:spAutoFit/>
          </a:bodyPr>
          <a:lstStyle/>
          <a:p>
            <a:r>
              <a:rPr lang="en-US" sz="1050" dirty="0" smtClean="0"/>
              <a:t>By: Chris </a:t>
            </a:r>
            <a:r>
              <a:rPr lang="en-US" sz="1050" dirty="0" err="1" smtClean="0"/>
              <a:t>Bonnello</a:t>
            </a:r>
            <a:r>
              <a:rPr lang="en-US" sz="1050" dirty="0" smtClean="0"/>
              <a:t>/Autistic not Weird </a:t>
            </a:r>
            <a:endParaRPr lang="en-US" sz="1050" dirty="0"/>
          </a:p>
        </p:txBody>
      </p:sp>
    </p:spTree>
    <p:extLst>
      <p:ext uri="{BB962C8B-B14F-4D97-AF65-F5344CB8AC3E}">
        <p14:creationId xmlns:p14="http://schemas.microsoft.com/office/powerpoint/2010/main" val="20318135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8633" y="914400"/>
            <a:ext cx="4246334" cy="1477328"/>
          </a:xfrm>
          <a:prstGeom prst="rect">
            <a:avLst/>
          </a:prstGeom>
          <a:noFill/>
        </p:spPr>
        <p:txBody>
          <a:bodyPr wrap="square" rtlCol="0">
            <a:spAutoFit/>
          </a:bodyPr>
          <a:lstStyle/>
          <a:p>
            <a:pPr marL="342900" indent="-342900">
              <a:buAutoNum type="arabicPeriod"/>
            </a:pPr>
            <a:r>
              <a:rPr lang="en-US" dirty="0" smtClean="0"/>
              <a:t>Listen to your child</a:t>
            </a:r>
          </a:p>
          <a:p>
            <a:pPr marL="342900" indent="-342900">
              <a:buAutoNum type="arabicPeriod"/>
            </a:pPr>
            <a:r>
              <a:rPr lang="en-US" dirty="0" smtClean="0"/>
              <a:t>Pick you battles</a:t>
            </a:r>
          </a:p>
          <a:p>
            <a:pPr marL="342900" indent="-342900">
              <a:buAutoNum type="arabicPeriod"/>
            </a:pPr>
            <a:r>
              <a:rPr lang="en-US" dirty="0" smtClean="0"/>
              <a:t>Develop your ‘team’</a:t>
            </a:r>
          </a:p>
          <a:p>
            <a:pPr marL="342900" indent="-342900">
              <a:buAutoNum type="arabicPeriod"/>
            </a:pPr>
            <a:r>
              <a:rPr lang="en-US" dirty="0" smtClean="0"/>
              <a:t>Talk with your child</a:t>
            </a:r>
          </a:p>
          <a:p>
            <a:pPr marL="342900" indent="-342900">
              <a:buAutoNum type="arabicPeriod"/>
            </a:pPr>
            <a:r>
              <a:rPr lang="en-US" dirty="0" smtClean="0"/>
              <a:t>Develop and work your plan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2743200"/>
            <a:ext cx="4686300" cy="3124200"/>
          </a:xfrm>
          <a:prstGeom prst="ellipse">
            <a:avLst/>
          </a:prstGeom>
          <a:ln w="63500" cap="rnd">
            <a:solidFill>
              <a:srgbClr val="0099CC"/>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618440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685800" y="2209800"/>
            <a:ext cx="9448800" cy="2619374"/>
          </a:xfrm>
        </p:spPr>
        <p:txBody>
          <a:bodyPr>
            <a:normAutofit fontScale="25000" lnSpcReduction="20000"/>
          </a:bodyPr>
          <a:lstStyle/>
          <a:p>
            <a:pPr algn="l" eaLnBrk="1" hangingPunct="1"/>
            <a:r>
              <a:rPr lang="en-US" altLang="en-US" sz="6400" b="1" dirty="0" smtClean="0"/>
              <a:t>Panel of Experts:</a:t>
            </a:r>
          </a:p>
          <a:p>
            <a:pPr algn="l" eaLnBrk="1" hangingPunct="1">
              <a:buClrTx/>
            </a:pPr>
            <a:r>
              <a:rPr lang="en-US" altLang="en-US" sz="4800" b="1" dirty="0" smtClean="0">
                <a:solidFill>
                  <a:schemeClr val="tx1"/>
                </a:solidFill>
              </a:rPr>
              <a:t>Dr. Berenice de la Cruz</a:t>
            </a:r>
            <a:r>
              <a:rPr lang="en-US" altLang="en-US" sz="4800" b="1" dirty="0" smtClean="0"/>
              <a:t>, Ph.D., BCBA-D, Chief Operating Officer Autism Community Network</a:t>
            </a:r>
          </a:p>
          <a:p>
            <a:pPr algn="l" eaLnBrk="1" hangingPunct="1">
              <a:buClrTx/>
            </a:pPr>
            <a:r>
              <a:rPr lang="en-US" altLang="en-US" sz="4800" b="1" dirty="0" err="1" smtClean="0">
                <a:solidFill>
                  <a:schemeClr val="tx1"/>
                </a:solidFill>
              </a:rPr>
              <a:t>Dema</a:t>
            </a:r>
            <a:r>
              <a:rPr lang="en-US" altLang="en-US" sz="4800" b="1" dirty="0" smtClean="0">
                <a:solidFill>
                  <a:schemeClr val="tx1"/>
                </a:solidFill>
              </a:rPr>
              <a:t> Stout</a:t>
            </a:r>
            <a:r>
              <a:rPr lang="en-US" altLang="en-US" sz="4800" b="1" dirty="0" smtClean="0"/>
              <a:t>, MA, PCC, CPCC, Greatness Coaching </a:t>
            </a:r>
          </a:p>
          <a:p>
            <a:pPr algn="l" eaLnBrk="1" hangingPunct="1">
              <a:buClrTx/>
            </a:pPr>
            <a:r>
              <a:rPr lang="en-US" altLang="en-US" sz="4800" b="1" dirty="0" smtClean="0">
                <a:solidFill>
                  <a:schemeClr val="tx1"/>
                </a:solidFill>
              </a:rPr>
              <a:t>Janet Enriquez</a:t>
            </a:r>
            <a:r>
              <a:rPr lang="en-US" altLang="en-US" sz="4800" b="1" dirty="0" smtClean="0"/>
              <a:t>, Autism Education Specialist, Region 20</a:t>
            </a:r>
          </a:p>
          <a:p>
            <a:pPr algn="l" eaLnBrk="1" hangingPunct="1">
              <a:buClrTx/>
            </a:pPr>
            <a:r>
              <a:rPr lang="en-US" altLang="en-US" sz="4800" b="1" dirty="0" smtClean="0">
                <a:solidFill>
                  <a:schemeClr val="tx1"/>
                </a:solidFill>
              </a:rPr>
              <a:t>Dr. Louise O’Donnell, </a:t>
            </a:r>
            <a:r>
              <a:rPr lang="en-US" altLang="en-US" sz="4800" b="1" dirty="0" smtClean="0"/>
              <a:t>Ph.D., Assistant Professor of Psychiatry, UT Health Science Center</a:t>
            </a:r>
          </a:p>
          <a:p>
            <a:pPr algn="l" eaLnBrk="1" hangingPunct="1">
              <a:buClrTx/>
            </a:pPr>
            <a:r>
              <a:rPr lang="en-US" altLang="en-US" sz="4800" b="1" dirty="0" smtClean="0">
                <a:solidFill>
                  <a:schemeClr val="tx1"/>
                </a:solidFill>
              </a:rPr>
              <a:t>Dr. Ghia Edwards</a:t>
            </a:r>
            <a:r>
              <a:rPr lang="en-US" altLang="en-US" sz="4800" b="1" dirty="0" smtClean="0"/>
              <a:t>, </a:t>
            </a:r>
            <a:r>
              <a:rPr lang="en-US" altLang="en-US" sz="4800" b="1" dirty="0" err="1" smtClean="0"/>
              <a:t>Psy.D</a:t>
            </a:r>
            <a:r>
              <a:rPr lang="en-US" altLang="en-US" sz="4800" b="1" dirty="0" smtClean="0"/>
              <a:t>., Behaviorist</a:t>
            </a:r>
          </a:p>
          <a:p>
            <a:pPr algn="l" eaLnBrk="1" hangingPunct="1">
              <a:buClrTx/>
            </a:pPr>
            <a:r>
              <a:rPr lang="en-US" altLang="en-US" sz="4800" b="1" dirty="0" smtClean="0">
                <a:solidFill>
                  <a:schemeClr val="tx1"/>
                </a:solidFill>
              </a:rPr>
              <a:t>Samuel Allen</a:t>
            </a:r>
            <a:r>
              <a:rPr lang="en-US" altLang="en-US" sz="4800" b="1" dirty="0" smtClean="0"/>
              <a:t>, </a:t>
            </a:r>
            <a:r>
              <a:rPr lang="en-US" altLang="en-US" sz="4800" b="1" dirty="0" smtClean="0"/>
              <a:t>A.A., College </a:t>
            </a:r>
            <a:r>
              <a:rPr lang="en-US" altLang="en-US" sz="4800" b="1" dirty="0" smtClean="0"/>
              <a:t>Student diagnosed with Asperger Syndrome, Recipient TCASE Student of the Year</a:t>
            </a:r>
          </a:p>
          <a:p>
            <a:pPr algn="l" eaLnBrk="1" hangingPunct="1">
              <a:buClrTx/>
            </a:pPr>
            <a:r>
              <a:rPr lang="en-US" altLang="en-US" sz="4800" b="1" dirty="0" smtClean="0">
                <a:solidFill>
                  <a:schemeClr val="tx1"/>
                </a:solidFill>
              </a:rPr>
              <a:t>Jennifer Allen, </a:t>
            </a:r>
            <a:r>
              <a:rPr lang="en-US" altLang="en-US" sz="4800" b="1" dirty="0" smtClean="0"/>
              <a:t>Founder &amp; CEO Aspergers101, Parent of a child with Autism, Author</a:t>
            </a:r>
          </a:p>
          <a:p>
            <a:pPr algn="l" eaLnBrk="1" hangingPunct="1"/>
            <a:endParaRPr lang="en-US" altLang="en-US" sz="3600" b="1" dirty="0"/>
          </a:p>
          <a:p>
            <a:pPr algn="l" eaLnBrk="1" hangingPunct="1"/>
            <a:endParaRPr lang="en-US" altLang="en-US" sz="3600" b="1" dirty="0" smtClean="0"/>
          </a:p>
          <a:p>
            <a:pPr algn="l" eaLnBrk="1" hangingPunct="1"/>
            <a:endParaRPr lang="en-US" altLang="en-US" sz="5600" b="1" dirty="0"/>
          </a:p>
          <a:p>
            <a:pPr algn="l" eaLnBrk="1" hangingPunct="1"/>
            <a:r>
              <a:rPr lang="en-US" altLang="en-US" sz="5600" b="1" dirty="0" smtClean="0"/>
              <a:t>Message your questions to</a:t>
            </a:r>
            <a:r>
              <a:rPr lang="en-US" altLang="en-US" sz="5600" b="1" dirty="0" smtClean="0"/>
              <a:t>:          WOAI-TV</a:t>
            </a:r>
          </a:p>
          <a:p>
            <a:pPr algn="l" eaLnBrk="1" hangingPunct="1"/>
            <a:r>
              <a:rPr lang="en-US" altLang="en-US" sz="5600" b="1" dirty="0"/>
              <a:t> </a:t>
            </a:r>
            <a:r>
              <a:rPr lang="en-US" altLang="en-US" sz="5600" b="1" dirty="0" smtClean="0"/>
              <a:t>                                                   KABB-TV</a:t>
            </a:r>
          </a:p>
          <a:p>
            <a:pPr algn="l" eaLnBrk="1" hangingPunct="1"/>
            <a:r>
              <a:rPr lang="en-US" altLang="en-US" sz="5600" b="1" dirty="0"/>
              <a:t> </a:t>
            </a:r>
            <a:r>
              <a:rPr lang="en-US" altLang="en-US" sz="5600" b="1" dirty="0" smtClean="0"/>
              <a:t>                                                   Aspergers101   </a:t>
            </a:r>
            <a:endParaRPr lang="en-US" altLang="en-US" sz="22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5135310"/>
            <a:ext cx="388716" cy="388716"/>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762000"/>
            <a:ext cx="1146858" cy="1132522"/>
          </a:xfrm>
          <a:prstGeom prst="rect">
            <a:avLst/>
          </a:prstGeom>
        </p:spPr>
      </p:pic>
      <p:sp>
        <p:nvSpPr>
          <p:cNvPr id="7" name="TextBox 6"/>
          <p:cNvSpPr txBox="1"/>
          <p:nvPr/>
        </p:nvSpPr>
        <p:spPr>
          <a:xfrm>
            <a:off x="4724400" y="1036498"/>
            <a:ext cx="1762021" cy="1015663"/>
          </a:xfrm>
          <a:prstGeom prst="rect">
            <a:avLst/>
          </a:prstGeom>
          <a:noFill/>
        </p:spPr>
        <p:txBody>
          <a:bodyPr wrap="none" rtlCol="0">
            <a:spAutoFit/>
          </a:bodyPr>
          <a:lstStyle/>
          <a:p>
            <a:r>
              <a:rPr lang="en-US" sz="6000" dirty="0" smtClean="0">
                <a:solidFill>
                  <a:srgbClr val="0099CC"/>
                </a:solidFill>
                <a:latin typeface="+mj-lt"/>
              </a:rPr>
              <a:t>Q</a:t>
            </a:r>
            <a:r>
              <a:rPr lang="en-US" sz="3600" dirty="0" smtClean="0">
                <a:solidFill>
                  <a:srgbClr val="0099CC"/>
                </a:solidFill>
                <a:latin typeface="+mj-lt"/>
              </a:rPr>
              <a:t> &amp; </a:t>
            </a:r>
            <a:r>
              <a:rPr lang="en-US" sz="6000" dirty="0" smtClean="0">
                <a:solidFill>
                  <a:srgbClr val="0099CC"/>
                </a:solidFill>
                <a:latin typeface="+mj-lt"/>
              </a:rPr>
              <a:t>A</a:t>
            </a:r>
            <a:endParaRPr lang="en-US" sz="6000" dirty="0">
              <a:solidFill>
                <a:srgbClr val="0099CC"/>
              </a:solidFill>
              <a:latin typeface="+mj-lt"/>
            </a:endParaRPr>
          </a:p>
        </p:txBody>
      </p:sp>
    </p:spTree>
    <p:extLst>
      <p:ext uri="{BB962C8B-B14F-4D97-AF65-F5344CB8AC3E}">
        <p14:creationId xmlns:p14="http://schemas.microsoft.com/office/powerpoint/2010/main" val="366441414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subTitle" idx="1"/>
          </p:nvPr>
        </p:nvSpPr>
        <p:spPr>
          <a:xfrm>
            <a:off x="395532" y="2743200"/>
            <a:ext cx="8384686" cy="2539603"/>
          </a:xfrm>
        </p:spPr>
        <p:txBody>
          <a:bodyPr>
            <a:noAutofit/>
          </a:bodyPr>
          <a:lstStyle/>
          <a:p>
            <a:pPr algn="l" eaLnBrk="1" hangingPunct="1"/>
            <a:r>
              <a:rPr lang="en-US" altLang="en-US" sz="4000" b="1" dirty="0" smtClean="0">
                <a:solidFill>
                  <a:srgbClr val="0099CC"/>
                </a:solidFill>
              </a:rPr>
              <a:t>Asperger Syndrome:</a:t>
            </a:r>
          </a:p>
          <a:p>
            <a:pPr algn="l" eaLnBrk="1" hangingPunct="1"/>
            <a:r>
              <a:rPr lang="en-US" altLang="en-US" sz="4000" b="1" dirty="0" smtClean="0"/>
              <a:t>From Diagnosis to Independence</a:t>
            </a:r>
            <a:endParaRPr lang="en-US" altLang="en-US" sz="4000" b="1" dirty="0"/>
          </a:p>
        </p:txBody>
      </p:sp>
      <p:sp>
        <p:nvSpPr>
          <p:cNvPr id="2051" name="Text Box 5"/>
          <p:cNvSpPr txBox="1">
            <a:spLocks noChangeArrowheads="1"/>
          </p:cNvSpPr>
          <p:nvPr/>
        </p:nvSpPr>
        <p:spPr bwMode="auto">
          <a:xfrm>
            <a:off x="4556125" y="2017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2" name="Text Box 7"/>
          <p:cNvSpPr txBox="1">
            <a:spLocks noChangeArrowheads="1"/>
          </p:cNvSpPr>
          <p:nvPr/>
        </p:nvSpPr>
        <p:spPr bwMode="auto">
          <a:xfrm>
            <a:off x="4876800" y="1143000"/>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054" name="Text Box 10"/>
          <p:cNvSpPr txBox="1">
            <a:spLocks noChangeArrowheads="1"/>
          </p:cNvSpPr>
          <p:nvPr/>
        </p:nvSpPr>
        <p:spPr bwMode="auto">
          <a:xfrm>
            <a:off x="4403725" y="49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sp>
        <p:nvSpPr>
          <p:cNvPr id="2056" name="Text Box 12"/>
          <p:cNvSpPr txBox="1">
            <a:spLocks noChangeArrowheads="1"/>
          </p:cNvSpPr>
          <p:nvPr/>
        </p:nvSpPr>
        <p:spPr bwMode="auto">
          <a:xfrm>
            <a:off x="4556125" y="43037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180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044" y="394618"/>
            <a:ext cx="890712" cy="874318"/>
          </a:xfrm>
          <a:prstGeom prst="rect">
            <a:avLst/>
          </a:prstGeom>
        </p:spPr>
      </p:pic>
      <p:sp>
        <p:nvSpPr>
          <p:cNvPr id="7" name="TextBox 6"/>
          <p:cNvSpPr txBox="1"/>
          <p:nvPr/>
        </p:nvSpPr>
        <p:spPr>
          <a:xfrm>
            <a:off x="1295400" y="2404646"/>
            <a:ext cx="2521844" cy="338554"/>
          </a:xfrm>
          <a:prstGeom prst="rect">
            <a:avLst/>
          </a:prstGeom>
          <a:noFill/>
        </p:spPr>
        <p:txBody>
          <a:bodyPr wrap="none" rtlCol="0">
            <a:spAutoFit/>
          </a:bodyPr>
          <a:lstStyle/>
          <a:p>
            <a:r>
              <a:rPr lang="en-US" sz="1600" b="1" dirty="0" smtClean="0">
                <a:solidFill>
                  <a:schemeClr val="tx1">
                    <a:lumMod val="50000"/>
                    <a:lumOff val="50000"/>
                  </a:schemeClr>
                </a:solidFill>
              </a:rPr>
              <a:t>Thank you for attending</a:t>
            </a:r>
            <a:endParaRPr lang="en-US" sz="1600" dirty="0"/>
          </a:p>
        </p:txBody>
      </p:sp>
      <p:sp>
        <p:nvSpPr>
          <p:cNvPr id="2" name="TextBox 1"/>
          <p:cNvSpPr txBox="1"/>
          <p:nvPr/>
        </p:nvSpPr>
        <p:spPr>
          <a:xfrm>
            <a:off x="1905000" y="4303713"/>
            <a:ext cx="184731"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394618"/>
            <a:ext cx="2031553" cy="790488"/>
          </a:xfrm>
          <a:prstGeom prst="rect">
            <a:avLst/>
          </a:prstGeom>
        </p:spPr>
      </p:pic>
      <p:sp>
        <p:nvSpPr>
          <p:cNvPr id="8" name="TextBox 7"/>
          <p:cNvSpPr txBox="1"/>
          <p:nvPr/>
        </p:nvSpPr>
        <p:spPr>
          <a:xfrm>
            <a:off x="341801" y="5181600"/>
            <a:ext cx="7481535" cy="646331"/>
          </a:xfrm>
          <a:prstGeom prst="rect">
            <a:avLst/>
          </a:prstGeom>
          <a:noFill/>
        </p:spPr>
        <p:txBody>
          <a:bodyPr wrap="none" rtlCol="0">
            <a:spAutoFit/>
          </a:bodyPr>
          <a:lstStyle/>
          <a:p>
            <a:r>
              <a:rPr lang="en-US" dirty="0" smtClean="0"/>
              <a:t>This evening has been recorded and will be made available to all online</a:t>
            </a:r>
          </a:p>
          <a:p>
            <a:r>
              <a:rPr lang="en-US" dirty="0" smtClean="0"/>
              <a:t>at: www.aspergers101.org/summerseries</a:t>
            </a:r>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2569" y="460450"/>
            <a:ext cx="2117180" cy="74265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50454" y="445292"/>
            <a:ext cx="1879146" cy="739814"/>
          </a:xfrm>
          <a:prstGeom prst="rect">
            <a:avLst/>
          </a:prstGeom>
        </p:spPr>
      </p:pic>
    </p:spTree>
    <p:extLst>
      <p:ext uri="{BB962C8B-B14F-4D97-AF65-F5344CB8AC3E}">
        <p14:creationId xmlns:p14="http://schemas.microsoft.com/office/powerpoint/2010/main" val="3274862583"/>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P03000375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5528</TotalTime>
  <Words>3014</Words>
  <Application>Microsoft Office PowerPoint</Application>
  <PresentationFormat>On-screen Show (4:3)</PresentationFormat>
  <Paragraphs>419</Paragraphs>
  <Slides>64</Slides>
  <Notes>22</Notes>
  <HiddenSlides>0</HiddenSlides>
  <MMClips>5</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64</vt:i4>
      </vt:variant>
    </vt:vector>
  </HeadingPairs>
  <TitlesOfParts>
    <vt:vector size="74" baseType="lpstr">
      <vt:lpstr>Arial</vt:lpstr>
      <vt:lpstr>Calibri</vt:lpstr>
      <vt:lpstr>Lato</vt:lpstr>
      <vt:lpstr>Times New Roman</vt:lpstr>
      <vt:lpstr>Trebuchet MS</vt:lpstr>
      <vt:lpstr>Wingdings</vt:lpstr>
      <vt:lpstr>Wingdings 2</vt:lpstr>
      <vt:lpstr>Wingdings 3</vt:lpstr>
      <vt:lpstr>Facet</vt:lpstr>
      <vt:lpstr>TP030003750</vt:lpstr>
      <vt:lpstr>PowerPoint Presentation</vt:lpstr>
      <vt:lpstr>PowerPoint Presentation</vt:lpstr>
      <vt:lpstr>Dr. Temple Grandin</vt:lpstr>
      <vt:lpstr>  What is Autism/Asperger Syndrome?</vt:lpstr>
      <vt:lpstr>Asperger Syndrome </vt:lpstr>
      <vt:lpstr>PowerPoint Presentation</vt:lpstr>
      <vt:lpstr>Possible Behaviors </vt:lpstr>
      <vt:lpstr>Social Development</vt:lpstr>
      <vt:lpstr>Alix Generous</vt:lpstr>
      <vt:lpstr>Challenges with Conversation</vt:lpstr>
      <vt:lpstr>PowerPoint Presentation</vt:lpstr>
      <vt:lpstr>PowerPoint Presentation</vt:lpstr>
      <vt:lpstr>Strategies for Improving  Social Integration </vt:lpstr>
      <vt:lpstr>PowerPoint Presentation</vt:lpstr>
      <vt:lpstr>PowerPoint Presentation</vt:lpstr>
      <vt:lpstr>PowerPoint Presentation</vt:lpstr>
      <vt:lpstr>PowerPoint Presentation</vt:lpstr>
      <vt:lpstr>PowerPoint Presentation</vt:lpstr>
      <vt:lpstr>Social-Emotional Development </vt:lpstr>
      <vt:lpstr>Development</vt:lpstr>
      <vt:lpstr>Social emotional development</vt:lpstr>
      <vt:lpstr>Anatomical elements of the social brain </vt:lpstr>
      <vt:lpstr>Autism Spectrum Disorder:</vt:lpstr>
      <vt:lpstr>Facial perception</vt:lpstr>
      <vt:lpstr>Early Indicators of  Autism Spectrum Disorders</vt:lpstr>
      <vt:lpstr>social interaction difficulties in ASD</vt:lpstr>
      <vt:lpstr>Social interaction difficulties in ASD continued</vt:lpstr>
      <vt:lpstr>Social interaction difficulties in ASD continued</vt:lpstr>
      <vt:lpstr>Attachment</vt:lpstr>
      <vt:lpstr>Temperament</vt:lpstr>
      <vt:lpstr>Goodness of Fit</vt:lpstr>
      <vt:lpstr>Sensitive Responsiveness</vt:lpstr>
      <vt:lpstr>DIR/Floor Time</vt:lpstr>
      <vt:lpstr>Play  </vt:lpstr>
      <vt:lpstr>American Academy of Pediatrics</vt:lpstr>
      <vt:lpstr>American Academy of Pediatrics (continued) </vt:lpstr>
      <vt:lpstr>Characteristics of Play</vt:lpstr>
      <vt:lpstr>Purpose of play in   childhood is often misunderstood</vt:lpstr>
      <vt:lpstr>This child is “playing” </vt:lpstr>
      <vt:lpstr>Playing a board game</vt:lpstr>
      <vt:lpstr>Playing a board game (continued)</vt:lpstr>
      <vt:lpstr>Types of Play</vt:lpstr>
      <vt:lpstr>Types of Play (continued) </vt:lpstr>
      <vt:lpstr> Another way to categorize play </vt:lpstr>
      <vt:lpstr>Play and children with autism spectrum disorders</vt:lpstr>
      <vt:lpstr>Fostering physical, language, cognitive and  social development through play</vt:lpstr>
      <vt:lpstr>Fostering physical, language, cognitive and  social development through play continued</vt:lpstr>
      <vt:lpstr>Best practice</vt:lpstr>
      <vt:lpstr>Developmental Tasks </vt:lpstr>
      <vt:lpstr>Inhibition and Cognitive Flexibility</vt:lpstr>
      <vt:lpstr> EF Intervention Suggestions</vt:lpstr>
      <vt:lpstr>Intervention  (continued)</vt:lpstr>
      <vt:lpstr>Intervention continued</vt:lpstr>
      <vt:lpstr>Principles for Improving EF skills  Dawson &amp; Guare</vt:lpstr>
      <vt:lpstr>Contact Information </vt:lpstr>
      <vt:lpstr>One-Sided Conversation</vt:lpstr>
      <vt:lpstr>PowerPoint Presentation</vt:lpstr>
      <vt:lpstr>Teach Turn-Taking Skills</vt:lpstr>
      <vt:lpstr>Bullying</vt:lpstr>
      <vt:lpstr>PowerPoint Presentation</vt:lpstr>
      <vt:lpstr>Solutions to Bullying </vt:lpstr>
      <vt:lpstr>PowerPoint Presentation</vt:lpstr>
      <vt:lpstr>PowerPoint Presentation</vt:lpstr>
      <vt:lpstr>PowerPoint Presentation</vt:lpstr>
    </vt:vector>
  </TitlesOfParts>
  <Company>Ameriquest Kids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Jennifer</dc:creator>
  <cp:lastModifiedBy>Jennifer Allen</cp:lastModifiedBy>
  <cp:revision>57</cp:revision>
  <cp:lastPrinted>2017-06-06T14:10:07Z</cp:lastPrinted>
  <dcterms:created xsi:type="dcterms:W3CDTF">2014-02-19T15:59:51Z</dcterms:created>
  <dcterms:modified xsi:type="dcterms:W3CDTF">2017-06-13T21:25:06Z</dcterms:modified>
</cp:coreProperties>
</file>