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handoutMasterIdLst>
    <p:handoutMasterId r:id="rId4"/>
  </p:handoutMasterIdLst>
  <p:sldIdLst>
    <p:sldId id="256" r:id="rId3"/>
  </p:sldIdLst>
  <p:sldSz cx="21945600" cy="16459200"/>
  <p:notesSz cx="7010400" cy="9296400"/>
  <p:defaultTextStyle>
    <a:defPPr>
      <a:defRPr lang="en-US"/>
    </a:defPPr>
    <a:lvl1pPr algn="l" rtl="0" fontAlgn="base">
      <a:spcBef>
        <a:spcPct val="0"/>
      </a:spcBef>
      <a:spcAft>
        <a:spcPct val="0"/>
      </a:spcAft>
      <a:defRPr sz="4400" kern="1200">
        <a:solidFill>
          <a:schemeClr val="tx1"/>
        </a:solidFill>
        <a:latin typeface="Arial" pitchFamily="34" charset="0"/>
        <a:ea typeface="+mn-ea"/>
        <a:cs typeface="+mn-cs"/>
      </a:defRPr>
    </a:lvl1pPr>
    <a:lvl2pPr marL="457200" algn="l" rtl="0" fontAlgn="base">
      <a:spcBef>
        <a:spcPct val="0"/>
      </a:spcBef>
      <a:spcAft>
        <a:spcPct val="0"/>
      </a:spcAft>
      <a:defRPr sz="4400" kern="1200">
        <a:solidFill>
          <a:schemeClr val="tx1"/>
        </a:solidFill>
        <a:latin typeface="Arial" pitchFamily="34" charset="0"/>
        <a:ea typeface="+mn-ea"/>
        <a:cs typeface="+mn-cs"/>
      </a:defRPr>
    </a:lvl2pPr>
    <a:lvl3pPr marL="914400" algn="l" rtl="0" fontAlgn="base">
      <a:spcBef>
        <a:spcPct val="0"/>
      </a:spcBef>
      <a:spcAft>
        <a:spcPct val="0"/>
      </a:spcAft>
      <a:defRPr sz="4400" kern="1200">
        <a:solidFill>
          <a:schemeClr val="tx1"/>
        </a:solidFill>
        <a:latin typeface="Arial" pitchFamily="34" charset="0"/>
        <a:ea typeface="+mn-ea"/>
        <a:cs typeface="+mn-cs"/>
      </a:defRPr>
    </a:lvl3pPr>
    <a:lvl4pPr marL="1371600" algn="l" rtl="0" fontAlgn="base">
      <a:spcBef>
        <a:spcPct val="0"/>
      </a:spcBef>
      <a:spcAft>
        <a:spcPct val="0"/>
      </a:spcAft>
      <a:defRPr sz="4400" kern="1200">
        <a:solidFill>
          <a:schemeClr val="tx1"/>
        </a:solidFill>
        <a:latin typeface="Arial" pitchFamily="34" charset="0"/>
        <a:ea typeface="+mn-ea"/>
        <a:cs typeface="+mn-cs"/>
      </a:defRPr>
    </a:lvl4pPr>
    <a:lvl5pPr marL="1828800" algn="l" rtl="0" fontAlgn="base">
      <a:spcBef>
        <a:spcPct val="0"/>
      </a:spcBef>
      <a:spcAft>
        <a:spcPct val="0"/>
      </a:spcAft>
      <a:defRPr sz="4400" kern="1200">
        <a:solidFill>
          <a:schemeClr val="tx1"/>
        </a:solidFill>
        <a:latin typeface="Arial" pitchFamily="34" charset="0"/>
        <a:ea typeface="+mn-ea"/>
        <a:cs typeface="+mn-cs"/>
      </a:defRPr>
    </a:lvl5pPr>
    <a:lvl6pPr marL="2286000" algn="l" defTabSz="914400" rtl="0" eaLnBrk="1" latinLnBrk="0" hangingPunct="1">
      <a:defRPr sz="4400" kern="1200">
        <a:solidFill>
          <a:schemeClr val="tx1"/>
        </a:solidFill>
        <a:latin typeface="Arial" pitchFamily="34" charset="0"/>
        <a:ea typeface="+mn-ea"/>
        <a:cs typeface="+mn-cs"/>
      </a:defRPr>
    </a:lvl6pPr>
    <a:lvl7pPr marL="2743200" algn="l" defTabSz="914400" rtl="0" eaLnBrk="1" latinLnBrk="0" hangingPunct="1">
      <a:defRPr sz="4400" kern="1200">
        <a:solidFill>
          <a:schemeClr val="tx1"/>
        </a:solidFill>
        <a:latin typeface="Arial" pitchFamily="34" charset="0"/>
        <a:ea typeface="+mn-ea"/>
        <a:cs typeface="+mn-cs"/>
      </a:defRPr>
    </a:lvl7pPr>
    <a:lvl8pPr marL="3200400" algn="l" defTabSz="914400" rtl="0" eaLnBrk="1" latinLnBrk="0" hangingPunct="1">
      <a:defRPr sz="4400" kern="1200">
        <a:solidFill>
          <a:schemeClr val="tx1"/>
        </a:solidFill>
        <a:latin typeface="Arial" pitchFamily="34" charset="0"/>
        <a:ea typeface="+mn-ea"/>
        <a:cs typeface="+mn-cs"/>
      </a:defRPr>
    </a:lvl8pPr>
    <a:lvl9pPr marL="3657600" algn="l" defTabSz="914400" rtl="0" eaLnBrk="1" latinLnBrk="0" hangingPunct="1">
      <a:defRPr sz="4400" kern="1200">
        <a:solidFill>
          <a:schemeClr val="tx1"/>
        </a:solidFill>
        <a:latin typeface="Arial" pitchFamily="34" charset="0"/>
        <a:ea typeface="+mn-ea"/>
        <a:cs typeface="+mn-cs"/>
      </a:defRPr>
    </a:lvl9pPr>
  </p:defaultTextStyle>
  <p:extLst>
    <p:ext uri="{EFAFB233-063F-42B5-8137-9DF3F51BA10A}">
      <p15:sldGuideLst xmlns:p15="http://schemas.microsoft.com/office/powerpoint/2012/main">
        <p15:guide id="1" orient="horz" pos="5184">
          <p15:clr>
            <a:srgbClr val="A4A3A4"/>
          </p15:clr>
        </p15:guide>
        <p15:guide id="2" pos="9456">
          <p15:clr>
            <a:srgbClr val="A4A3A4"/>
          </p15:clr>
        </p15:guide>
      </p15:sldGuideLst>
    </p:ext>
    <p:ext uri="{2D200454-40CA-4A62-9FC3-DE9A4176ACB9}">
      <p15:notesGuideLst xmlns:p15="http://schemas.microsoft.com/office/powerpoint/2012/main">
        <p15:guide id="1" orient="horz" pos="2928" userDrawn="1">
          <p15:clr>
            <a:srgbClr val="A4A3A4"/>
          </p15:clr>
        </p15:guide>
        <p15:guide id="2" pos="2208"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4640F"/>
    <a:srgbClr val="7E3BF7"/>
    <a:srgbClr val="666699"/>
    <a:srgbClr val="FFFF99"/>
    <a:srgbClr val="008000"/>
    <a:srgbClr val="663300"/>
    <a:srgbClr val="5F0BF5"/>
    <a:srgbClr val="8465F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snapToGrid="0">
      <p:cViewPr varScale="1">
        <p:scale>
          <a:sx n="29" d="100"/>
          <a:sy n="29" d="100"/>
        </p:scale>
        <p:origin x="1200" y="62"/>
      </p:cViewPr>
      <p:guideLst>
        <p:guide orient="horz" pos="5184"/>
        <p:guide pos="9456"/>
      </p:guideLst>
    </p:cSldViewPr>
  </p:slid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40" d="100"/>
          <a:sy n="40" d="100"/>
        </p:scale>
        <p:origin x="-3462" y="-180"/>
      </p:cViewPr>
      <p:guideLst>
        <p:guide orient="horz" pos="2928"/>
        <p:guide pos="2208"/>
      </p:guideLst>
    </p:cSldViewPr>
  </p:notesViewPr>
  <p:gridSpacing cx="38405" cy="38405"/>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976" cy="465176"/>
          </a:xfrm>
          <a:prstGeom prst="rect">
            <a:avLst/>
          </a:prstGeom>
        </p:spPr>
        <p:txBody>
          <a:bodyPr vert="horz" lIns="38103" tIns="19052" rIns="38103" bIns="19052" rtlCol="0"/>
          <a:lstStyle>
            <a:lvl1pPr algn="l">
              <a:defRPr sz="500" smtClean="0"/>
            </a:lvl1pPr>
          </a:lstStyle>
          <a:p>
            <a:pPr>
              <a:defRPr/>
            </a:pPr>
            <a:endParaRPr lang="en-US" dirty="0"/>
          </a:p>
        </p:txBody>
      </p:sp>
      <p:sp>
        <p:nvSpPr>
          <p:cNvPr id="3" name="Date Placeholder 2"/>
          <p:cNvSpPr>
            <a:spLocks noGrp="1"/>
          </p:cNvSpPr>
          <p:nvPr>
            <p:ph type="dt" sz="quarter" idx="1"/>
          </p:nvPr>
        </p:nvSpPr>
        <p:spPr>
          <a:xfrm>
            <a:off x="3971059" y="0"/>
            <a:ext cx="3037295" cy="465176"/>
          </a:xfrm>
          <a:prstGeom prst="rect">
            <a:avLst/>
          </a:prstGeom>
        </p:spPr>
        <p:txBody>
          <a:bodyPr vert="horz" lIns="38103" tIns="19052" rIns="38103" bIns="19052" rtlCol="0"/>
          <a:lstStyle>
            <a:lvl1pPr algn="r">
              <a:defRPr sz="500" smtClean="0"/>
            </a:lvl1pPr>
          </a:lstStyle>
          <a:p>
            <a:pPr>
              <a:defRPr/>
            </a:pPr>
            <a:fld id="{3FF9997B-CD07-41AA-B265-7D71F523E30C}" type="datetimeFigureOut">
              <a:rPr lang="en-US"/>
              <a:pPr>
                <a:defRPr/>
              </a:pPr>
              <a:t>10/31/2016</a:t>
            </a:fld>
            <a:endParaRPr lang="en-US" dirty="0"/>
          </a:p>
        </p:txBody>
      </p:sp>
      <p:sp>
        <p:nvSpPr>
          <p:cNvPr id="4" name="Footer Placeholder 3"/>
          <p:cNvSpPr>
            <a:spLocks noGrp="1"/>
          </p:cNvSpPr>
          <p:nvPr>
            <p:ph type="ftr" sz="quarter" idx="2"/>
          </p:nvPr>
        </p:nvSpPr>
        <p:spPr>
          <a:xfrm>
            <a:off x="0" y="8829930"/>
            <a:ext cx="3037976" cy="465176"/>
          </a:xfrm>
          <a:prstGeom prst="rect">
            <a:avLst/>
          </a:prstGeom>
        </p:spPr>
        <p:txBody>
          <a:bodyPr vert="horz" lIns="38103" tIns="19052" rIns="38103" bIns="19052" rtlCol="0" anchor="b"/>
          <a:lstStyle>
            <a:lvl1pPr algn="l">
              <a:defRPr sz="500" smtClean="0"/>
            </a:lvl1pPr>
          </a:lstStyle>
          <a:p>
            <a:pPr>
              <a:defRPr/>
            </a:pPr>
            <a:endParaRPr lang="en-US" dirty="0"/>
          </a:p>
        </p:txBody>
      </p:sp>
      <p:sp>
        <p:nvSpPr>
          <p:cNvPr id="5" name="Slide Number Placeholder 4"/>
          <p:cNvSpPr>
            <a:spLocks noGrp="1"/>
          </p:cNvSpPr>
          <p:nvPr>
            <p:ph type="sldNum" sz="quarter" idx="3"/>
          </p:nvPr>
        </p:nvSpPr>
        <p:spPr>
          <a:xfrm>
            <a:off x="3971059" y="8829930"/>
            <a:ext cx="3037295" cy="465176"/>
          </a:xfrm>
          <a:prstGeom prst="rect">
            <a:avLst/>
          </a:prstGeom>
        </p:spPr>
        <p:txBody>
          <a:bodyPr vert="horz" lIns="38103" tIns="19052" rIns="38103" bIns="19052" rtlCol="0" anchor="b"/>
          <a:lstStyle>
            <a:lvl1pPr algn="r">
              <a:defRPr sz="500" smtClean="0"/>
            </a:lvl1pPr>
          </a:lstStyle>
          <a:p>
            <a:pPr>
              <a:defRPr/>
            </a:pPr>
            <a:fld id="{3048A63E-3D35-4BD8-A186-B55403115AB0}" type="slidenum">
              <a:rPr lang="en-US"/>
              <a:pPr>
                <a:defRPr/>
              </a:pPr>
              <a:t>‹#›</a:t>
            </a:fld>
            <a:endParaRPr lang="en-US" dirty="0"/>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646238" y="5113338"/>
            <a:ext cx="18653125" cy="35274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3292475" y="9326563"/>
            <a:ext cx="15360650" cy="4206875"/>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096963" y="658813"/>
            <a:ext cx="19751675" cy="27432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1096963" y="3840163"/>
            <a:ext cx="19751675" cy="10863262"/>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5911513" y="658813"/>
            <a:ext cx="4937125" cy="14044612"/>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096963" y="658813"/>
            <a:ext cx="14662150" cy="14044612"/>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646238" y="5113338"/>
            <a:ext cx="18653125" cy="35274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3292475" y="9326563"/>
            <a:ext cx="15360650" cy="4206875"/>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096963" y="658813"/>
            <a:ext cx="19751675" cy="27432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1096963" y="3840163"/>
            <a:ext cx="19751675" cy="10863262"/>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733550" y="10575925"/>
            <a:ext cx="18653125" cy="3270250"/>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733550" y="6975475"/>
            <a:ext cx="18653125" cy="3600450"/>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96963" y="658813"/>
            <a:ext cx="19751675" cy="27432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1096963" y="3840163"/>
            <a:ext cx="9799637" cy="10863262"/>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11049000" y="3840163"/>
            <a:ext cx="9799638" cy="10863262"/>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096963" y="658813"/>
            <a:ext cx="19751675" cy="27432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096963" y="3684588"/>
            <a:ext cx="9696450" cy="15351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96963" y="5219700"/>
            <a:ext cx="9696450" cy="9483725"/>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11147425" y="3684588"/>
            <a:ext cx="9701213" cy="15351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11147425" y="5219700"/>
            <a:ext cx="9701213" cy="9483725"/>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096963" y="658813"/>
            <a:ext cx="19751675" cy="2743200"/>
          </a:xfrm>
          <a:prstGeom prst="rect">
            <a:avLst/>
          </a:prstGeom>
        </p:spPr>
        <p:txBody>
          <a:bodyPr/>
          <a:lstStyle/>
          <a:p>
            <a:r>
              <a:rPr lang="en-US" smtClean="0"/>
              <a:t>Click to edit Master title style</a:t>
            </a:r>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96963" y="655638"/>
            <a:ext cx="7219950" cy="2789237"/>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8580438" y="655638"/>
            <a:ext cx="12268200" cy="14047787"/>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096963" y="3444875"/>
            <a:ext cx="7219950" cy="11258550"/>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096963" y="658813"/>
            <a:ext cx="19751675" cy="27432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1096963" y="3840163"/>
            <a:ext cx="19751675" cy="10863262"/>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302125" y="11522075"/>
            <a:ext cx="13166725" cy="1358900"/>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4302125" y="1470025"/>
            <a:ext cx="13166725" cy="9875838"/>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4302125" y="12880975"/>
            <a:ext cx="13166725" cy="1931988"/>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096963" y="658813"/>
            <a:ext cx="19751675" cy="27432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1096963" y="3840163"/>
            <a:ext cx="19751675" cy="10863262"/>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5911513" y="658813"/>
            <a:ext cx="4937125" cy="14044612"/>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096963" y="658813"/>
            <a:ext cx="14662150" cy="14044612"/>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733550" y="10575925"/>
            <a:ext cx="18653125" cy="3270250"/>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733550" y="6975475"/>
            <a:ext cx="18653125" cy="3600450"/>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96963" y="658813"/>
            <a:ext cx="19751675" cy="27432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1096963" y="3840163"/>
            <a:ext cx="9799637" cy="10863262"/>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11049000" y="3840163"/>
            <a:ext cx="9799638" cy="10863262"/>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096963" y="658813"/>
            <a:ext cx="19751675" cy="27432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096963" y="3684588"/>
            <a:ext cx="9696450" cy="15351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96963" y="5219700"/>
            <a:ext cx="9696450" cy="9483725"/>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11147425" y="3684588"/>
            <a:ext cx="9701213" cy="15351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11147425" y="5219700"/>
            <a:ext cx="9701213" cy="9483725"/>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096963" y="658813"/>
            <a:ext cx="19751675" cy="2743200"/>
          </a:xfrm>
          <a:prstGeom prst="rect">
            <a:avLst/>
          </a:prstGeom>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96963" y="655638"/>
            <a:ext cx="7219950" cy="2789237"/>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8580438" y="655638"/>
            <a:ext cx="12268200" cy="14047787"/>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096963" y="3444875"/>
            <a:ext cx="7219950" cy="11258550"/>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302125" y="11522075"/>
            <a:ext cx="13166725" cy="1358900"/>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4302125" y="1470025"/>
            <a:ext cx="13166725" cy="9875838"/>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4302125" y="12880975"/>
            <a:ext cx="13166725" cy="1931988"/>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2.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9" name="Group 17"/>
          <p:cNvGrpSpPr>
            <a:grpSpLocks/>
          </p:cNvGrpSpPr>
          <p:nvPr userDrawn="1"/>
        </p:nvGrpSpPr>
        <p:grpSpPr bwMode="auto">
          <a:xfrm>
            <a:off x="482600" y="627063"/>
            <a:ext cx="3225800" cy="1347787"/>
            <a:chOff x="33364" y="8542"/>
            <a:chExt cx="2652" cy="1108"/>
          </a:xfrm>
        </p:grpSpPr>
        <p:pic>
          <p:nvPicPr>
            <p:cNvPr id="1031" name="Picture 18" descr="UTHSCSA Vertical color BLACK TEXT"/>
            <p:cNvPicPr>
              <a:picLocks noChangeAspect="1" noChangeArrowheads="1"/>
            </p:cNvPicPr>
            <p:nvPr/>
          </p:nvPicPr>
          <p:blipFill>
            <a:blip r:embed="rId13" cstate="print"/>
            <a:srcRect r="3194"/>
            <a:stretch>
              <a:fillRect/>
            </a:stretch>
          </p:blipFill>
          <p:spPr bwMode="auto">
            <a:xfrm>
              <a:off x="33364" y="8542"/>
              <a:ext cx="2455" cy="1108"/>
            </a:xfrm>
            <a:prstGeom prst="rect">
              <a:avLst/>
            </a:prstGeom>
            <a:noFill/>
            <a:ln w="9525">
              <a:noFill/>
              <a:miter lim="800000"/>
              <a:headEnd/>
              <a:tailEnd/>
            </a:ln>
          </p:spPr>
        </p:pic>
        <p:sp>
          <p:nvSpPr>
            <p:cNvPr id="1043" name="Text Box 19"/>
            <p:cNvSpPr txBox="1">
              <a:spLocks noChangeArrowheads="1"/>
            </p:cNvSpPr>
            <p:nvPr/>
          </p:nvSpPr>
          <p:spPr bwMode="auto">
            <a:xfrm>
              <a:off x="35780" y="9151"/>
              <a:ext cx="236" cy="214"/>
            </a:xfrm>
            <a:prstGeom prst="rect">
              <a:avLst/>
            </a:prstGeom>
            <a:noFill/>
            <a:ln w="9525">
              <a:noFill/>
              <a:miter lim="800000"/>
              <a:headEnd/>
              <a:tailEnd/>
            </a:ln>
            <a:effectLst/>
          </p:spPr>
          <p:txBody>
            <a:bodyPr wrap="none">
              <a:spAutoFit/>
            </a:bodyPr>
            <a:lstStyle/>
            <a:p>
              <a:pPr>
                <a:defRPr/>
              </a:pPr>
              <a:r>
                <a:rPr lang="en-US" sz="1100" b="1" dirty="0">
                  <a:ea typeface="ＭＳ Ｐゴシック" charset="-128"/>
                  <a:cs typeface="Arial" pitchFamily="34" charset="0"/>
                </a:rPr>
                <a:t>®</a:t>
              </a:r>
            </a:p>
          </p:txBody>
        </p:sp>
      </p:grpSp>
      <p:pic>
        <p:nvPicPr>
          <p:cNvPr id="1030" name="Picture 15"/>
          <p:cNvPicPr>
            <a:picLocks noChangeAspect="1" noChangeArrowheads="1"/>
          </p:cNvPicPr>
          <p:nvPr userDrawn="1"/>
        </p:nvPicPr>
        <p:blipFill>
          <a:blip r:embed="rId14" cstate="print"/>
          <a:srcRect/>
          <a:stretch>
            <a:fillRect/>
          </a:stretch>
        </p:blipFill>
        <p:spPr bwMode="auto">
          <a:xfrm>
            <a:off x="0" y="2687638"/>
            <a:ext cx="21945600" cy="301625"/>
          </a:xfrm>
          <a:prstGeom prst="rect">
            <a:avLst/>
          </a:prstGeom>
          <a:gradFill rotWithShape="0">
            <a:gsLst>
              <a:gs pos="0">
                <a:srgbClr val="04640F"/>
              </a:gs>
              <a:gs pos="50000">
                <a:srgbClr val="008000"/>
              </a:gs>
              <a:gs pos="100000">
                <a:srgbClr val="04640F"/>
              </a:gs>
            </a:gsLst>
            <a:lin ang="0" scaled="1"/>
          </a:gradFill>
          <a:ln w="9525">
            <a:noFill/>
            <a:miter lim="800000"/>
            <a:headEnd/>
            <a:tailEnd/>
          </a:ln>
        </p:spPr>
      </p:pic>
      <p:pic>
        <p:nvPicPr>
          <p:cNvPr id="1050" name="Picture 26"/>
          <p:cNvPicPr>
            <a:picLocks noChangeAspect="1" noChangeArrowheads="1"/>
          </p:cNvPicPr>
          <p:nvPr userDrawn="1"/>
        </p:nvPicPr>
        <p:blipFill>
          <a:blip r:embed="rId15" cstate="print"/>
          <a:srcRect l="1227" t="1694" r="2174" b="7021"/>
          <a:stretch>
            <a:fillRect/>
          </a:stretch>
        </p:blipFill>
        <p:spPr bwMode="auto">
          <a:xfrm>
            <a:off x="0" y="2225675"/>
            <a:ext cx="21945600" cy="420688"/>
          </a:xfrm>
          <a:prstGeom prst="rect">
            <a:avLst/>
          </a:prstGeom>
          <a:noFill/>
          <a:ln w="9525">
            <a:noFill/>
            <a:miter lim="800000"/>
            <a:headEnd/>
            <a:tailEnd/>
          </a:ln>
          <a:effectLst/>
        </p:spPr>
      </p:pic>
      <p:pic>
        <p:nvPicPr>
          <p:cNvPr id="1051" name="Picture 27"/>
          <p:cNvPicPr>
            <a:picLocks noChangeAspect="1" noChangeArrowheads="1"/>
          </p:cNvPicPr>
          <p:nvPr userDrawn="1"/>
        </p:nvPicPr>
        <p:blipFill>
          <a:blip r:embed="rId15" cstate="print"/>
          <a:srcRect l="1227" t="1694" r="2174" b="7021"/>
          <a:stretch>
            <a:fillRect/>
          </a:stretch>
        </p:blipFill>
        <p:spPr bwMode="auto">
          <a:xfrm>
            <a:off x="0" y="0"/>
            <a:ext cx="21945600" cy="420688"/>
          </a:xfrm>
          <a:prstGeom prst="rect">
            <a:avLst/>
          </a:prstGeom>
          <a:noFill/>
          <a:ln w="9525">
            <a:noFill/>
            <a:miter lim="800000"/>
            <a:headEnd/>
            <a:tailEnd/>
          </a:ln>
          <a:effectLst/>
        </p:spPr>
      </p:pic>
      <p:pic>
        <p:nvPicPr>
          <p:cNvPr id="1052" name="Picture 28"/>
          <p:cNvPicPr>
            <a:picLocks noChangeAspect="1" noChangeArrowheads="1"/>
          </p:cNvPicPr>
          <p:nvPr userDrawn="1"/>
        </p:nvPicPr>
        <p:blipFill>
          <a:blip r:embed="rId15" cstate="print"/>
          <a:srcRect l="1227" t="1694" r="2174" b="7021"/>
          <a:stretch>
            <a:fillRect/>
          </a:stretch>
        </p:blipFill>
        <p:spPr bwMode="auto">
          <a:xfrm>
            <a:off x="0" y="16038513"/>
            <a:ext cx="21945600" cy="420687"/>
          </a:xfrm>
          <a:prstGeom prst="rect">
            <a:avLst/>
          </a:prstGeom>
          <a:noFill/>
          <a:ln w="9525">
            <a:noFill/>
            <a:miter lim="800000"/>
            <a:headEnd/>
            <a:tailEnd/>
          </a:ln>
          <a:effectLst/>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2193925" rtl="0" eaLnBrk="0" fontAlgn="base" hangingPunct="0">
        <a:spcBef>
          <a:spcPct val="0"/>
        </a:spcBef>
        <a:spcAft>
          <a:spcPct val="0"/>
        </a:spcAft>
        <a:defRPr sz="10600">
          <a:solidFill>
            <a:schemeClr val="tx2"/>
          </a:solidFill>
          <a:latin typeface="+mj-lt"/>
          <a:ea typeface="+mj-ea"/>
          <a:cs typeface="+mj-cs"/>
        </a:defRPr>
      </a:lvl1pPr>
      <a:lvl2pPr algn="ctr" defTabSz="2193925" rtl="0" eaLnBrk="0" fontAlgn="base" hangingPunct="0">
        <a:spcBef>
          <a:spcPct val="0"/>
        </a:spcBef>
        <a:spcAft>
          <a:spcPct val="0"/>
        </a:spcAft>
        <a:defRPr sz="10600">
          <a:solidFill>
            <a:schemeClr val="tx2"/>
          </a:solidFill>
          <a:latin typeface="Arial" pitchFamily="34" charset="0"/>
        </a:defRPr>
      </a:lvl2pPr>
      <a:lvl3pPr algn="ctr" defTabSz="2193925" rtl="0" eaLnBrk="0" fontAlgn="base" hangingPunct="0">
        <a:spcBef>
          <a:spcPct val="0"/>
        </a:spcBef>
        <a:spcAft>
          <a:spcPct val="0"/>
        </a:spcAft>
        <a:defRPr sz="10600">
          <a:solidFill>
            <a:schemeClr val="tx2"/>
          </a:solidFill>
          <a:latin typeface="Arial" pitchFamily="34" charset="0"/>
        </a:defRPr>
      </a:lvl3pPr>
      <a:lvl4pPr algn="ctr" defTabSz="2193925" rtl="0" eaLnBrk="0" fontAlgn="base" hangingPunct="0">
        <a:spcBef>
          <a:spcPct val="0"/>
        </a:spcBef>
        <a:spcAft>
          <a:spcPct val="0"/>
        </a:spcAft>
        <a:defRPr sz="10600">
          <a:solidFill>
            <a:schemeClr val="tx2"/>
          </a:solidFill>
          <a:latin typeface="Arial" pitchFamily="34" charset="0"/>
        </a:defRPr>
      </a:lvl4pPr>
      <a:lvl5pPr algn="ctr" defTabSz="2193925" rtl="0" eaLnBrk="0" fontAlgn="base" hangingPunct="0">
        <a:spcBef>
          <a:spcPct val="0"/>
        </a:spcBef>
        <a:spcAft>
          <a:spcPct val="0"/>
        </a:spcAft>
        <a:defRPr sz="10600">
          <a:solidFill>
            <a:schemeClr val="tx2"/>
          </a:solidFill>
          <a:latin typeface="Arial" pitchFamily="34" charset="0"/>
        </a:defRPr>
      </a:lvl5pPr>
      <a:lvl6pPr marL="457200" algn="ctr" defTabSz="2193925" rtl="0" fontAlgn="base">
        <a:spcBef>
          <a:spcPct val="0"/>
        </a:spcBef>
        <a:spcAft>
          <a:spcPct val="0"/>
        </a:spcAft>
        <a:defRPr sz="10600">
          <a:solidFill>
            <a:schemeClr val="tx2"/>
          </a:solidFill>
          <a:latin typeface="Arial" pitchFamily="34" charset="0"/>
        </a:defRPr>
      </a:lvl6pPr>
      <a:lvl7pPr marL="914400" algn="ctr" defTabSz="2193925" rtl="0" fontAlgn="base">
        <a:spcBef>
          <a:spcPct val="0"/>
        </a:spcBef>
        <a:spcAft>
          <a:spcPct val="0"/>
        </a:spcAft>
        <a:defRPr sz="10600">
          <a:solidFill>
            <a:schemeClr val="tx2"/>
          </a:solidFill>
          <a:latin typeface="Arial" pitchFamily="34" charset="0"/>
        </a:defRPr>
      </a:lvl7pPr>
      <a:lvl8pPr marL="1371600" algn="ctr" defTabSz="2193925" rtl="0" fontAlgn="base">
        <a:spcBef>
          <a:spcPct val="0"/>
        </a:spcBef>
        <a:spcAft>
          <a:spcPct val="0"/>
        </a:spcAft>
        <a:defRPr sz="10600">
          <a:solidFill>
            <a:schemeClr val="tx2"/>
          </a:solidFill>
          <a:latin typeface="Arial" pitchFamily="34" charset="0"/>
        </a:defRPr>
      </a:lvl8pPr>
      <a:lvl9pPr marL="1828800" algn="ctr" defTabSz="2193925" rtl="0" fontAlgn="base">
        <a:spcBef>
          <a:spcPct val="0"/>
        </a:spcBef>
        <a:spcAft>
          <a:spcPct val="0"/>
        </a:spcAft>
        <a:defRPr sz="10600">
          <a:solidFill>
            <a:schemeClr val="tx2"/>
          </a:solidFill>
          <a:latin typeface="Arial" pitchFamily="34" charset="0"/>
        </a:defRPr>
      </a:lvl9pPr>
    </p:titleStyle>
    <p:bodyStyle>
      <a:lvl1pPr marL="823913" indent="-823913" algn="l" defTabSz="2193925" rtl="0" eaLnBrk="0" fontAlgn="base" hangingPunct="0">
        <a:spcBef>
          <a:spcPct val="20000"/>
        </a:spcBef>
        <a:spcAft>
          <a:spcPct val="0"/>
        </a:spcAft>
        <a:buChar char="•"/>
        <a:defRPr sz="7700">
          <a:solidFill>
            <a:schemeClr val="tx1"/>
          </a:solidFill>
          <a:latin typeface="+mn-lt"/>
          <a:ea typeface="+mn-ea"/>
          <a:cs typeface="+mn-cs"/>
        </a:defRPr>
      </a:lvl1pPr>
      <a:lvl2pPr marL="1782763" indent="-685800" algn="l" defTabSz="2193925" rtl="0" eaLnBrk="0" fontAlgn="base" hangingPunct="0">
        <a:spcBef>
          <a:spcPct val="20000"/>
        </a:spcBef>
        <a:spcAft>
          <a:spcPct val="0"/>
        </a:spcAft>
        <a:buChar char="–"/>
        <a:defRPr sz="6700">
          <a:solidFill>
            <a:schemeClr val="tx1"/>
          </a:solidFill>
          <a:latin typeface="+mn-lt"/>
        </a:defRPr>
      </a:lvl2pPr>
      <a:lvl3pPr marL="2743200" indent="-549275" algn="l" defTabSz="2193925" rtl="0" eaLnBrk="0" fontAlgn="base" hangingPunct="0">
        <a:spcBef>
          <a:spcPct val="20000"/>
        </a:spcBef>
        <a:spcAft>
          <a:spcPct val="0"/>
        </a:spcAft>
        <a:buChar char="•"/>
        <a:defRPr sz="5800">
          <a:solidFill>
            <a:schemeClr val="tx1"/>
          </a:solidFill>
          <a:latin typeface="+mn-lt"/>
        </a:defRPr>
      </a:lvl3pPr>
      <a:lvl4pPr marL="3840163" indent="-549275" algn="l" defTabSz="2193925" rtl="0" eaLnBrk="0" fontAlgn="base" hangingPunct="0">
        <a:spcBef>
          <a:spcPct val="20000"/>
        </a:spcBef>
        <a:spcAft>
          <a:spcPct val="0"/>
        </a:spcAft>
        <a:buChar char="–"/>
        <a:defRPr sz="4800">
          <a:solidFill>
            <a:schemeClr val="tx1"/>
          </a:solidFill>
          <a:latin typeface="+mn-lt"/>
        </a:defRPr>
      </a:lvl4pPr>
      <a:lvl5pPr marL="4937125" indent="-547688" algn="l" defTabSz="2193925" rtl="0" eaLnBrk="0" fontAlgn="base" hangingPunct="0">
        <a:spcBef>
          <a:spcPct val="20000"/>
        </a:spcBef>
        <a:spcAft>
          <a:spcPct val="0"/>
        </a:spcAft>
        <a:buChar char="»"/>
        <a:defRPr sz="4800">
          <a:solidFill>
            <a:schemeClr val="tx1"/>
          </a:solidFill>
          <a:latin typeface="+mn-lt"/>
        </a:defRPr>
      </a:lvl5pPr>
      <a:lvl6pPr marL="5394325" indent="-547688" algn="l" defTabSz="2193925" rtl="0" fontAlgn="base">
        <a:spcBef>
          <a:spcPct val="20000"/>
        </a:spcBef>
        <a:spcAft>
          <a:spcPct val="0"/>
        </a:spcAft>
        <a:buChar char="»"/>
        <a:defRPr sz="4800">
          <a:solidFill>
            <a:schemeClr val="tx1"/>
          </a:solidFill>
          <a:latin typeface="+mn-lt"/>
        </a:defRPr>
      </a:lvl6pPr>
      <a:lvl7pPr marL="5851525" indent="-547688" algn="l" defTabSz="2193925" rtl="0" fontAlgn="base">
        <a:spcBef>
          <a:spcPct val="20000"/>
        </a:spcBef>
        <a:spcAft>
          <a:spcPct val="0"/>
        </a:spcAft>
        <a:buChar char="»"/>
        <a:defRPr sz="4800">
          <a:solidFill>
            <a:schemeClr val="tx1"/>
          </a:solidFill>
          <a:latin typeface="+mn-lt"/>
        </a:defRPr>
      </a:lvl7pPr>
      <a:lvl8pPr marL="6308725" indent="-547688" algn="l" defTabSz="2193925" rtl="0" fontAlgn="base">
        <a:spcBef>
          <a:spcPct val="20000"/>
        </a:spcBef>
        <a:spcAft>
          <a:spcPct val="0"/>
        </a:spcAft>
        <a:buChar char="»"/>
        <a:defRPr sz="4800">
          <a:solidFill>
            <a:schemeClr val="tx1"/>
          </a:solidFill>
          <a:latin typeface="+mn-lt"/>
        </a:defRPr>
      </a:lvl8pPr>
      <a:lvl9pPr marL="6765925" indent="-547688" algn="l" defTabSz="2193925" rtl="0" fontAlgn="base">
        <a:spcBef>
          <a:spcPct val="20000"/>
        </a:spcBef>
        <a:spcAft>
          <a:spcPct val="0"/>
        </a:spcAft>
        <a:buChar char="»"/>
        <a:defRPr sz="48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2050" name="Picture 15"/>
          <p:cNvPicPr>
            <a:picLocks noChangeAspect="1" noChangeArrowheads="1"/>
          </p:cNvPicPr>
          <p:nvPr userDrawn="1"/>
        </p:nvPicPr>
        <p:blipFill>
          <a:blip r:embed="rId13" cstate="print"/>
          <a:srcRect/>
          <a:stretch>
            <a:fillRect/>
          </a:stretch>
        </p:blipFill>
        <p:spPr bwMode="auto">
          <a:xfrm>
            <a:off x="4206875" y="3232150"/>
            <a:ext cx="13528675" cy="13227050"/>
          </a:xfrm>
          <a:prstGeom prst="rect">
            <a:avLst/>
          </a:prstGeom>
          <a:noFill/>
          <a:ln w="9525">
            <a:noFill/>
            <a:miter lim="800000"/>
            <a:headEnd/>
            <a:tailEnd/>
          </a:ln>
        </p:spPr>
      </p:pic>
      <p:grpSp>
        <p:nvGrpSpPr>
          <p:cNvPr id="2051" name="Group 17"/>
          <p:cNvGrpSpPr>
            <a:grpSpLocks/>
          </p:cNvGrpSpPr>
          <p:nvPr userDrawn="1"/>
        </p:nvGrpSpPr>
        <p:grpSpPr bwMode="auto">
          <a:xfrm>
            <a:off x="482600" y="627063"/>
            <a:ext cx="3225800" cy="1347787"/>
            <a:chOff x="33364" y="8542"/>
            <a:chExt cx="2652" cy="1108"/>
          </a:xfrm>
        </p:grpSpPr>
        <p:pic>
          <p:nvPicPr>
            <p:cNvPr id="2056" name="Picture 18" descr="UTHSCSA Vertical color BLACK TEXT"/>
            <p:cNvPicPr>
              <a:picLocks noChangeAspect="1" noChangeArrowheads="1"/>
            </p:cNvPicPr>
            <p:nvPr/>
          </p:nvPicPr>
          <p:blipFill>
            <a:blip r:embed="rId14" cstate="print"/>
            <a:srcRect r="3194"/>
            <a:stretch>
              <a:fillRect/>
            </a:stretch>
          </p:blipFill>
          <p:spPr bwMode="auto">
            <a:xfrm>
              <a:off x="33364" y="8542"/>
              <a:ext cx="2455" cy="1108"/>
            </a:xfrm>
            <a:prstGeom prst="rect">
              <a:avLst/>
            </a:prstGeom>
            <a:noFill/>
            <a:ln w="9525">
              <a:noFill/>
              <a:miter lim="800000"/>
              <a:headEnd/>
              <a:tailEnd/>
            </a:ln>
          </p:spPr>
        </p:pic>
        <p:sp>
          <p:nvSpPr>
            <p:cNvPr id="1043" name="Text Box 19"/>
            <p:cNvSpPr txBox="1">
              <a:spLocks noChangeArrowheads="1"/>
            </p:cNvSpPr>
            <p:nvPr/>
          </p:nvSpPr>
          <p:spPr bwMode="auto">
            <a:xfrm>
              <a:off x="35780" y="9151"/>
              <a:ext cx="236" cy="214"/>
            </a:xfrm>
            <a:prstGeom prst="rect">
              <a:avLst/>
            </a:prstGeom>
            <a:noFill/>
            <a:ln w="9525">
              <a:noFill/>
              <a:miter lim="800000"/>
              <a:headEnd/>
              <a:tailEnd/>
            </a:ln>
            <a:effectLst/>
          </p:spPr>
          <p:txBody>
            <a:bodyPr wrap="none">
              <a:spAutoFit/>
            </a:bodyPr>
            <a:lstStyle/>
            <a:p>
              <a:pPr>
                <a:defRPr/>
              </a:pPr>
              <a:r>
                <a:rPr lang="en-US" sz="1100" b="1" dirty="0">
                  <a:ea typeface="ＭＳ Ｐゴシック" charset="-128"/>
                  <a:cs typeface="Arial" pitchFamily="34" charset="0"/>
                </a:rPr>
                <a:t>®</a:t>
              </a:r>
            </a:p>
          </p:txBody>
        </p:sp>
      </p:grpSp>
      <p:sp>
        <p:nvSpPr>
          <p:cNvPr id="1044" name="Rectangle 20"/>
          <p:cNvSpPr>
            <a:spLocks noChangeArrowheads="1"/>
          </p:cNvSpPr>
          <p:nvPr userDrawn="1"/>
        </p:nvSpPr>
        <p:spPr bwMode="auto">
          <a:xfrm>
            <a:off x="0" y="16002000"/>
            <a:ext cx="21945600" cy="457200"/>
          </a:xfrm>
          <a:prstGeom prst="rect">
            <a:avLst/>
          </a:prstGeom>
          <a:gradFill rotWithShape="1">
            <a:gsLst>
              <a:gs pos="0">
                <a:srgbClr val="008080"/>
              </a:gs>
              <a:gs pos="50000">
                <a:srgbClr val="009999"/>
              </a:gs>
              <a:gs pos="100000">
                <a:srgbClr val="008080"/>
              </a:gs>
            </a:gsLst>
            <a:lin ang="0" scaled="1"/>
          </a:gradFill>
          <a:ln w="9525">
            <a:noFill/>
            <a:miter lim="800000"/>
            <a:headEnd/>
            <a:tailEnd/>
          </a:ln>
          <a:effectLst/>
        </p:spPr>
        <p:txBody>
          <a:bodyPr wrap="none" anchor="ctr"/>
          <a:lstStyle/>
          <a:p>
            <a:pPr>
              <a:defRPr/>
            </a:pPr>
            <a:endParaRPr lang="en-US" dirty="0"/>
          </a:p>
        </p:txBody>
      </p:sp>
      <p:sp>
        <p:nvSpPr>
          <p:cNvPr id="1045" name="Rectangle 21"/>
          <p:cNvSpPr>
            <a:spLocks noChangeArrowheads="1"/>
          </p:cNvSpPr>
          <p:nvPr userDrawn="1"/>
        </p:nvSpPr>
        <p:spPr bwMode="auto">
          <a:xfrm>
            <a:off x="0" y="0"/>
            <a:ext cx="21945600" cy="457200"/>
          </a:xfrm>
          <a:prstGeom prst="rect">
            <a:avLst/>
          </a:prstGeom>
          <a:gradFill rotWithShape="1">
            <a:gsLst>
              <a:gs pos="0">
                <a:srgbClr val="008080"/>
              </a:gs>
              <a:gs pos="50000">
                <a:srgbClr val="009999"/>
              </a:gs>
              <a:gs pos="100000">
                <a:srgbClr val="008080"/>
              </a:gs>
            </a:gsLst>
            <a:lin ang="0" scaled="1"/>
          </a:gradFill>
          <a:ln w="9525">
            <a:noFill/>
            <a:miter lim="800000"/>
            <a:headEnd/>
            <a:tailEnd/>
          </a:ln>
          <a:effectLst/>
        </p:spPr>
        <p:txBody>
          <a:bodyPr wrap="none" anchor="ctr"/>
          <a:lstStyle/>
          <a:p>
            <a:pPr>
              <a:defRPr/>
            </a:pPr>
            <a:endParaRPr lang="en-US" dirty="0"/>
          </a:p>
        </p:txBody>
      </p:sp>
      <p:sp>
        <p:nvSpPr>
          <p:cNvPr id="1040" name="Rectangle 16"/>
          <p:cNvSpPr>
            <a:spLocks noChangeArrowheads="1"/>
          </p:cNvSpPr>
          <p:nvPr userDrawn="1"/>
        </p:nvSpPr>
        <p:spPr bwMode="auto">
          <a:xfrm>
            <a:off x="4206875" y="0"/>
            <a:ext cx="13528675" cy="2505075"/>
          </a:xfrm>
          <a:prstGeom prst="rect">
            <a:avLst/>
          </a:prstGeom>
          <a:solidFill>
            <a:srgbClr val="009999"/>
          </a:solidFill>
          <a:ln w="9525">
            <a:noFill/>
            <a:miter lim="800000"/>
            <a:headEnd/>
            <a:tailEnd/>
          </a:ln>
          <a:effectLst/>
        </p:spPr>
        <p:txBody>
          <a:bodyPr wrap="none" anchor="ctr"/>
          <a:lstStyle/>
          <a:p>
            <a:pPr>
              <a:defRPr/>
            </a:pPr>
            <a:endParaRPr lang="en-US" dirty="0"/>
          </a:p>
        </p:txBody>
      </p:sp>
      <p:sp>
        <p:nvSpPr>
          <p:cNvPr id="1046" name="Rectangle 22"/>
          <p:cNvSpPr>
            <a:spLocks noChangeArrowheads="1"/>
          </p:cNvSpPr>
          <p:nvPr userDrawn="1"/>
        </p:nvSpPr>
        <p:spPr bwMode="auto">
          <a:xfrm>
            <a:off x="4213225" y="2525713"/>
            <a:ext cx="13528675" cy="795337"/>
          </a:xfrm>
          <a:prstGeom prst="rect">
            <a:avLst/>
          </a:prstGeom>
          <a:gradFill rotWithShape="1">
            <a:gsLst>
              <a:gs pos="0">
                <a:srgbClr val="008080"/>
              </a:gs>
              <a:gs pos="100000">
                <a:srgbClr val="009999"/>
              </a:gs>
            </a:gsLst>
            <a:lin ang="0" scaled="1"/>
          </a:gradFill>
          <a:ln w="9525">
            <a:noFill/>
            <a:miter lim="800000"/>
            <a:headEnd/>
            <a:tailEnd/>
          </a:ln>
          <a:effectLst/>
        </p:spPr>
        <p:txBody>
          <a:bodyPr wrap="none" anchor="ctr"/>
          <a:lstStyle/>
          <a:p>
            <a:pPr>
              <a:defRPr/>
            </a:pPr>
            <a:endParaRPr lang="en-US" dirty="0"/>
          </a:p>
        </p:txBody>
      </p:sp>
    </p:spTree>
  </p:cSld>
  <p:clrMap bg1="lt1" tx1="dk1" bg2="lt2" tx2="dk2" accent1="accent1" accent2="accent2" accent3="accent3" accent4="accent4" accent5="accent5" accent6="accent6" hlink="hlink" folHlink="folHlink"/>
  <p:sldLayoutIdLst>
    <p:sldLayoutId id="2147483672" r:id="rId1"/>
    <p:sldLayoutId id="2147483673" r:id="rId2"/>
    <p:sldLayoutId id="2147483674" r:id="rId3"/>
    <p:sldLayoutId id="2147483675" r:id="rId4"/>
    <p:sldLayoutId id="2147483676" r:id="rId5"/>
    <p:sldLayoutId id="2147483677" r:id="rId6"/>
    <p:sldLayoutId id="2147483678" r:id="rId7"/>
    <p:sldLayoutId id="2147483679" r:id="rId8"/>
    <p:sldLayoutId id="2147483680" r:id="rId9"/>
    <p:sldLayoutId id="2147483681" r:id="rId10"/>
    <p:sldLayoutId id="2147483682" r:id="rId11"/>
  </p:sldLayoutIdLst>
  <p:txStyles>
    <p:titleStyle>
      <a:lvl1pPr algn="ctr" defTabSz="2193925" rtl="0" eaLnBrk="0" fontAlgn="base" hangingPunct="0">
        <a:spcBef>
          <a:spcPct val="0"/>
        </a:spcBef>
        <a:spcAft>
          <a:spcPct val="0"/>
        </a:spcAft>
        <a:defRPr sz="10600">
          <a:solidFill>
            <a:schemeClr val="tx2"/>
          </a:solidFill>
          <a:latin typeface="+mj-lt"/>
          <a:ea typeface="+mj-ea"/>
          <a:cs typeface="+mj-cs"/>
        </a:defRPr>
      </a:lvl1pPr>
      <a:lvl2pPr algn="ctr" defTabSz="2193925" rtl="0" eaLnBrk="0" fontAlgn="base" hangingPunct="0">
        <a:spcBef>
          <a:spcPct val="0"/>
        </a:spcBef>
        <a:spcAft>
          <a:spcPct val="0"/>
        </a:spcAft>
        <a:defRPr sz="10600">
          <a:solidFill>
            <a:schemeClr val="tx2"/>
          </a:solidFill>
          <a:latin typeface="Arial" pitchFamily="34" charset="0"/>
        </a:defRPr>
      </a:lvl2pPr>
      <a:lvl3pPr algn="ctr" defTabSz="2193925" rtl="0" eaLnBrk="0" fontAlgn="base" hangingPunct="0">
        <a:spcBef>
          <a:spcPct val="0"/>
        </a:spcBef>
        <a:spcAft>
          <a:spcPct val="0"/>
        </a:spcAft>
        <a:defRPr sz="10600">
          <a:solidFill>
            <a:schemeClr val="tx2"/>
          </a:solidFill>
          <a:latin typeface="Arial" pitchFamily="34" charset="0"/>
        </a:defRPr>
      </a:lvl3pPr>
      <a:lvl4pPr algn="ctr" defTabSz="2193925" rtl="0" eaLnBrk="0" fontAlgn="base" hangingPunct="0">
        <a:spcBef>
          <a:spcPct val="0"/>
        </a:spcBef>
        <a:spcAft>
          <a:spcPct val="0"/>
        </a:spcAft>
        <a:defRPr sz="10600">
          <a:solidFill>
            <a:schemeClr val="tx2"/>
          </a:solidFill>
          <a:latin typeface="Arial" pitchFamily="34" charset="0"/>
        </a:defRPr>
      </a:lvl4pPr>
      <a:lvl5pPr algn="ctr" defTabSz="2193925" rtl="0" eaLnBrk="0" fontAlgn="base" hangingPunct="0">
        <a:spcBef>
          <a:spcPct val="0"/>
        </a:spcBef>
        <a:spcAft>
          <a:spcPct val="0"/>
        </a:spcAft>
        <a:defRPr sz="10600">
          <a:solidFill>
            <a:schemeClr val="tx2"/>
          </a:solidFill>
          <a:latin typeface="Arial" pitchFamily="34" charset="0"/>
        </a:defRPr>
      </a:lvl5pPr>
      <a:lvl6pPr marL="457200" algn="ctr" defTabSz="2193925" rtl="0" fontAlgn="base">
        <a:spcBef>
          <a:spcPct val="0"/>
        </a:spcBef>
        <a:spcAft>
          <a:spcPct val="0"/>
        </a:spcAft>
        <a:defRPr sz="10600">
          <a:solidFill>
            <a:schemeClr val="tx2"/>
          </a:solidFill>
          <a:latin typeface="Arial" pitchFamily="34" charset="0"/>
        </a:defRPr>
      </a:lvl6pPr>
      <a:lvl7pPr marL="914400" algn="ctr" defTabSz="2193925" rtl="0" fontAlgn="base">
        <a:spcBef>
          <a:spcPct val="0"/>
        </a:spcBef>
        <a:spcAft>
          <a:spcPct val="0"/>
        </a:spcAft>
        <a:defRPr sz="10600">
          <a:solidFill>
            <a:schemeClr val="tx2"/>
          </a:solidFill>
          <a:latin typeface="Arial" pitchFamily="34" charset="0"/>
        </a:defRPr>
      </a:lvl7pPr>
      <a:lvl8pPr marL="1371600" algn="ctr" defTabSz="2193925" rtl="0" fontAlgn="base">
        <a:spcBef>
          <a:spcPct val="0"/>
        </a:spcBef>
        <a:spcAft>
          <a:spcPct val="0"/>
        </a:spcAft>
        <a:defRPr sz="10600">
          <a:solidFill>
            <a:schemeClr val="tx2"/>
          </a:solidFill>
          <a:latin typeface="Arial" pitchFamily="34" charset="0"/>
        </a:defRPr>
      </a:lvl8pPr>
      <a:lvl9pPr marL="1828800" algn="ctr" defTabSz="2193925" rtl="0" fontAlgn="base">
        <a:spcBef>
          <a:spcPct val="0"/>
        </a:spcBef>
        <a:spcAft>
          <a:spcPct val="0"/>
        </a:spcAft>
        <a:defRPr sz="10600">
          <a:solidFill>
            <a:schemeClr val="tx2"/>
          </a:solidFill>
          <a:latin typeface="Arial" pitchFamily="34" charset="0"/>
        </a:defRPr>
      </a:lvl9pPr>
    </p:titleStyle>
    <p:bodyStyle>
      <a:lvl1pPr marL="823913" indent="-823913" algn="l" defTabSz="2193925" rtl="0" eaLnBrk="0" fontAlgn="base" hangingPunct="0">
        <a:spcBef>
          <a:spcPct val="20000"/>
        </a:spcBef>
        <a:spcAft>
          <a:spcPct val="0"/>
        </a:spcAft>
        <a:buChar char="•"/>
        <a:defRPr sz="7700">
          <a:solidFill>
            <a:schemeClr val="tx1"/>
          </a:solidFill>
          <a:latin typeface="+mn-lt"/>
          <a:ea typeface="+mn-ea"/>
          <a:cs typeface="+mn-cs"/>
        </a:defRPr>
      </a:lvl1pPr>
      <a:lvl2pPr marL="1782763" indent="-685800" algn="l" defTabSz="2193925" rtl="0" eaLnBrk="0" fontAlgn="base" hangingPunct="0">
        <a:spcBef>
          <a:spcPct val="20000"/>
        </a:spcBef>
        <a:spcAft>
          <a:spcPct val="0"/>
        </a:spcAft>
        <a:buChar char="–"/>
        <a:defRPr sz="6700">
          <a:solidFill>
            <a:schemeClr val="tx1"/>
          </a:solidFill>
          <a:latin typeface="+mn-lt"/>
        </a:defRPr>
      </a:lvl2pPr>
      <a:lvl3pPr marL="2743200" indent="-549275" algn="l" defTabSz="2193925" rtl="0" eaLnBrk="0" fontAlgn="base" hangingPunct="0">
        <a:spcBef>
          <a:spcPct val="20000"/>
        </a:spcBef>
        <a:spcAft>
          <a:spcPct val="0"/>
        </a:spcAft>
        <a:buChar char="•"/>
        <a:defRPr sz="5800">
          <a:solidFill>
            <a:schemeClr val="tx1"/>
          </a:solidFill>
          <a:latin typeface="+mn-lt"/>
        </a:defRPr>
      </a:lvl3pPr>
      <a:lvl4pPr marL="3840163" indent="-549275" algn="l" defTabSz="2193925" rtl="0" eaLnBrk="0" fontAlgn="base" hangingPunct="0">
        <a:spcBef>
          <a:spcPct val="20000"/>
        </a:spcBef>
        <a:spcAft>
          <a:spcPct val="0"/>
        </a:spcAft>
        <a:buChar char="–"/>
        <a:defRPr sz="4800">
          <a:solidFill>
            <a:schemeClr val="tx1"/>
          </a:solidFill>
          <a:latin typeface="+mn-lt"/>
        </a:defRPr>
      </a:lvl4pPr>
      <a:lvl5pPr marL="4937125" indent="-547688" algn="l" defTabSz="2193925" rtl="0" eaLnBrk="0" fontAlgn="base" hangingPunct="0">
        <a:spcBef>
          <a:spcPct val="20000"/>
        </a:spcBef>
        <a:spcAft>
          <a:spcPct val="0"/>
        </a:spcAft>
        <a:buChar char="»"/>
        <a:defRPr sz="4800">
          <a:solidFill>
            <a:schemeClr val="tx1"/>
          </a:solidFill>
          <a:latin typeface="+mn-lt"/>
        </a:defRPr>
      </a:lvl5pPr>
      <a:lvl6pPr marL="5394325" indent="-547688" algn="l" defTabSz="2193925" rtl="0" fontAlgn="base">
        <a:spcBef>
          <a:spcPct val="20000"/>
        </a:spcBef>
        <a:spcAft>
          <a:spcPct val="0"/>
        </a:spcAft>
        <a:buChar char="»"/>
        <a:defRPr sz="4800">
          <a:solidFill>
            <a:schemeClr val="tx1"/>
          </a:solidFill>
          <a:latin typeface="+mn-lt"/>
        </a:defRPr>
      </a:lvl6pPr>
      <a:lvl7pPr marL="5851525" indent="-547688" algn="l" defTabSz="2193925" rtl="0" fontAlgn="base">
        <a:spcBef>
          <a:spcPct val="20000"/>
        </a:spcBef>
        <a:spcAft>
          <a:spcPct val="0"/>
        </a:spcAft>
        <a:buChar char="»"/>
        <a:defRPr sz="4800">
          <a:solidFill>
            <a:schemeClr val="tx1"/>
          </a:solidFill>
          <a:latin typeface="+mn-lt"/>
        </a:defRPr>
      </a:lvl7pPr>
      <a:lvl8pPr marL="6308725" indent="-547688" algn="l" defTabSz="2193925" rtl="0" fontAlgn="base">
        <a:spcBef>
          <a:spcPct val="20000"/>
        </a:spcBef>
        <a:spcAft>
          <a:spcPct val="0"/>
        </a:spcAft>
        <a:buChar char="»"/>
        <a:defRPr sz="4800">
          <a:solidFill>
            <a:schemeClr val="tx1"/>
          </a:solidFill>
          <a:latin typeface="+mn-lt"/>
        </a:defRPr>
      </a:lvl8pPr>
      <a:lvl9pPr marL="6765925" indent="-547688" algn="l" defTabSz="2193925" rtl="0" fontAlgn="base">
        <a:spcBef>
          <a:spcPct val="20000"/>
        </a:spcBef>
        <a:spcAft>
          <a:spcPct val="0"/>
        </a:spcAft>
        <a:buChar char="»"/>
        <a:defRPr sz="48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141"/>
          <p:cNvSpPr>
            <a:spLocks noChangeArrowheads="1"/>
          </p:cNvSpPr>
          <p:nvPr/>
        </p:nvSpPr>
        <p:spPr bwMode="auto">
          <a:xfrm>
            <a:off x="346075" y="14470380"/>
            <a:ext cx="6118225" cy="342900"/>
          </a:xfrm>
          <a:prstGeom prst="rect">
            <a:avLst/>
          </a:prstGeom>
          <a:noFill/>
          <a:ln w="9525">
            <a:noFill/>
            <a:miter lim="800000"/>
            <a:headEnd/>
            <a:tailEnd/>
          </a:ln>
        </p:spPr>
        <p:txBody>
          <a:bodyPr wrap="none" anchor="ctr"/>
          <a:lstStyle/>
          <a:p>
            <a:pPr eaLnBrk="0" hangingPunct="0"/>
            <a:endParaRPr lang="en-US" sz="2800" dirty="0">
              <a:latin typeface="Times"/>
            </a:endParaRPr>
          </a:p>
        </p:txBody>
      </p:sp>
      <p:sp>
        <p:nvSpPr>
          <p:cNvPr id="3076" name="Text Box 156"/>
          <p:cNvSpPr txBox="1">
            <a:spLocks noChangeArrowheads="1"/>
          </p:cNvSpPr>
          <p:nvPr/>
        </p:nvSpPr>
        <p:spPr bwMode="auto">
          <a:xfrm>
            <a:off x="373380" y="10462260"/>
            <a:ext cx="6899275" cy="2539153"/>
          </a:xfrm>
          <a:prstGeom prst="rect">
            <a:avLst/>
          </a:prstGeom>
          <a:noFill/>
          <a:ln w="9525">
            <a:noFill/>
            <a:miter lim="800000"/>
            <a:headEnd/>
            <a:tailEnd/>
          </a:ln>
        </p:spPr>
        <p:txBody>
          <a:bodyPr wrap="square" lIns="45715" tIns="22858" rIns="45715" bIns="22858">
            <a:spAutoFit/>
          </a:bodyPr>
          <a:lstStyle/>
          <a:p>
            <a:endParaRPr lang="en-US" sz="1800" dirty="0" smtClean="0">
              <a:latin typeface="Times"/>
            </a:endParaRPr>
          </a:p>
          <a:p>
            <a:r>
              <a:rPr lang="en-US" sz="1800" dirty="0" smtClean="0">
                <a:latin typeface="Times"/>
              </a:rPr>
              <a:t>We assessed state Trooper’s knowledge and attitudes about ASD behaviors, ASD stress reactions and potential for violence prior to and immediately following a 2-hour workshop. The workshop included short video clips from Temple Grandin and other experts discussing ASD behavior, stress reactions and application to traffic stop behavior. A teenager with ASD also shared his experiences with driving. </a:t>
            </a:r>
            <a:endParaRPr lang="en-US" sz="1800" dirty="0">
              <a:latin typeface="Times"/>
            </a:endParaRPr>
          </a:p>
          <a:p>
            <a:endParaRPr lang="en-US" sz="1800" dirty="0">
              <a:latin typeface="Times"/>
            </a:endParaRPr>
          </a:p>
          <a:p>
            <a:endParaRPr lang="en-US" sz="1800" dirty="0">
              <a:latin typeface="Times"/>
            </a:endParaRPr>
          </a:p>
        </p:txBody>
      </p:sp>
      <p:grpSp>
        <p:nvGrpSpPr>
          <p:cNvPr id="3077" name="Group 221"/>
          <p:cNvGrpSpPr>
            <a:grpSpLocks/>
          </p:cNvGrpSpPr>
          <p:nvPr/>
        </p:nvGrpSpPr>
        <p:grpSpPr bwMode="auto">
          <a:xfrm>
            <a:off x="482600" y="627063"/>
            <a:ext cx="3225800" cy="1347787"/>
            <a:chOff x="33364" y="8542"/>
            <a:chExt cx="2652" cy="1108"/>
          </a:xfrm>
        </p:grpSpPr>
        <p:pic>
          <p:nvPicPr>
            <p:cNvPr id="3102" name="Picture 222" descr="UTHSCSA Vertical color BLACK TEXT"/>
            <p:cNvPicPr>
              <a:picLocks noChangeAspect="1" noChangeArrowheads="1"/>
            </p:cNvPicPr>
            <p:nvPr/>
          </p:nvPicPr>
          <p:blipFill>
            <a:blip r:embed="rId2" cstate="print"/>
            <a:srcRect r="3194"/>
            <a:stretch>
              <a:fillRect/>
            </a:stretch>
          </p:blipFill>
          <p:spPr bwMode="auto">
            <a:xfrm>
              <a:off x="33364" y="8542"/>
              <a:ext cx="2455" cy="1108"/>
            </a:xfrm>
            <a:prstGeom prst="rect">
              <a:avLst/>
            </a:prstGeom>
            <a:noFill/>
            <a:ln w="9525">
              <a:noFill/>
              <a:miter lim="800000"/>
              <a:headEnd/>
              <a:tailEnd/>
            </a:ln>
          </p:spPr>
        </p:pic>
        <p:sp>
          <p:nvSpPr>
            <p:cNvPr id="3103" name="Text Box 223"/>
            <p:cNvSpPr txBox="1">
              <a:spLocks noChangeArrowheads="1"/>
            </p:cNvSpPr>
            <p:nvPr/>
          </p:nvSpPr>
          <p:spPr bwMode="auto">
            <a:xfrm>
              <a:off x="35780" y="9151"/>
              <a:ext cx="236" cy="214"/>
            </a:xfrm>
            <a:prstGeom prst="rect">
              <a:avLst/>
            </a:prstGeom>
            <a:noFill/>
            <a:ln w="9525">
              <a:noFill/>
              <a:miter lim="800000"/>
              <a:headEnd/>
              <a:tailEnd/>
            </a:ln>
          </p:spPr>
          <p:txBody>
            <a:bodyPr wrap="none">
              <a:spAutoFit/>
            </a:bodyPr>
            <a:lstStyle/>
            <a:p>
              <a:r>
                <a:rPr lang="en-US" sz="1100" b="1" dirty="0">
                  <a:ea typeface="ＭＳ Ｐゴシック" pitchFamily="34" charset="-128"/>
                  <a:cs typeface="Arial" pitchFamily="34" charset="0"/>
                </a:rPr>
                <a:t>®</a:t>
              </a:r>
            </a:p>
          </p:txBody>
        </p:sp>
      </p:grpSp>
      <p:sp>
        <p:nvSpPr>
          <p:cNvPr id="3078" name="Text Box 156"/>
          <p:cNvSpPr txBox="1">
            <a:spLocks noChangeArrowheads="1"/>
          </p:cNvSpPr>
          <p:nvPr/>
        </p:nvSpPr>
        <p:spPr bwMode="auto">
          <a:xfrm>
            <a:off x="342900" y="3857625"/>
            <a:ext cx="6729413" cy="6694136"/>
          </a:xfrm>
          <a:prstGeom prst="rect">
            <a:avLst/>
          </a:prstGeom>
          <a:noFill/>
          <a:ln w="9525">
            <a:noFill/>
            <a:miter lim="800000"/>
            <a:headEnd/>
            <a:tailEnd/>
          </a:ln>
        </p:spPr>
        <p:txBody>
          <a:bodyPr wrap="square" lIns="45715" tIns="22858" rIns="45715" bIns="22858">
            <a:spAutoFit/>
          </a:bodyPr>
          <a:lstStyle/>
          <a:p>
            <a:r>
              <a:rPr lang="en-US" sz="1800" dirty="0" smtClean="0">
                <a:latin typeface="Times"/>
              </a:rPr>
              <a:t>While driving is one of the skills necessary for being independent in young adulthood, successful driving can be a challenge for persons with mild Autism Spectrum Disorder (ASD) . In addition to knowledge of  traffic rules, safe driving requires cognitive flexibility and the ability to react quickly and appropriately to unpredictable situations (e.g. distracted driver on cell phone weaving into your lane). Peace officers are trained to demand eye contact and expect appropriate interactions from people involved in a traffic stop. Because persons with mild ASD often struggle with understanding social cues and can become extremely anxious when placed in a stressful situation, there is significant potential for an ill-fated encounter during a traffic stop. </a:t>
            </a:r>
          </a:p>
          <a:p>
            <a:endParaRPr lang="en-US" sz="1800" dirty="0" smtClean="0">
              <a:latin typeface="Times"/>
            </a:endParaRPr>
          </a:p>
          <a:p>
            <a:r>
              <a:rPr lang="en-US" sz="1800" dirty="0" smtClean="0">
                <a:latin typeface="Times"/>
              </a:rPr>
              <a:t>The collaborative effort between the Aspergers 101 organization, the Texas Department of Public Safety (DPS) and the University of Texas Health Science Center at San Antonio grew from a mother’s desire to assist her teenage son who has mild Autism Spectrum Disorder (ASD) with driving safely. Jennifer Allen worked with Charles Palcer of  DPS to develop the Driving with Autism State Initiative. This is a multi faceted program which includes the optional placement of a restriction code (Communication Impediment with a Peace Officer) on the person’s drivers license. This communication code can be included on the drivers license or  state ID card for persons with ASD, Down Syndrome or speech impediment. The second facet of this initiative focused on DPS Trooper recruit training on mild ASD. </a:t>
            </a:r>
            <a:endParaRPr lang="en-US" sz="1800" dirty="0">
              <a:latin typeface="Times"/>
            </a:endParaRPr>
          </a:p>
        </p:txBody>
      </p:sp>
      <p:sp>
        <p:nvSpPr>
          <p:cNvPr id="3079" name="TextBox 46"/>
          <p:cNvSpPr txBox="1">
            <a:spLocks noChangeArrowheads="1"/>
          </p:cNvSpPr>
          <p:nvPr/>
        </p:nvSpPr>
        <p:spPr bwMode="auto">
          <a:xfrm>
            <a:off x="8458200" y="13750925"/>
            <a:ext cx="5133975" cy="350838"/>
          </a:xfrm>
          <a:prstGeom prst="rect">
            <a:avLst/>
          </a:prstGeom>
          <a:noFill/>
          <a:ln w="9525">
            <a:noFill/>
            <a:miter lim="800000"/>
            <a:headEnd/>
            <a:tailEnd/>
          </a:ln>
        </p:spPr>
        <p:txBody>
          <a:bodyPr>
            <a:spAutoFit/>
          </a:bodyPr>
          <a:lstStyle/>
          <a:p>
            <a:endParaRPr lang="en-US" sz="1700" dirty="0">
              <a:latin typeface="Times"/>
            </a:endParaRPr>
          </a:p>
        </p:txBody>
      </p:sp>
      <p:sp>
        <p:nvSpPr>
          <p:cNvPr id="3080" name="Rectangle 133"/>
          <p:cNvSpPr>
            <a:spLocks noChangeArrowheads="1"/>
          </p:cNvSpPr>
          <p:nvPr/>
        </p:nvSpPr>
        <p:spPr bwMode="auto">
          <a:xfrm>
            <a:off x="257175" y="3143250"/>
            <a:ext cx="6445250" cy="566738"/>
          </a:xfrm>
          <a:prstGeom prst="rect">
            <a:avLst/>
          </a:prstGeom>
          <a:noFill/>
          <a:ln w="9525">
            <a:noFill/>
            <a:miter lim="800000"/>
            <a:headEnd/>
            <a:tailEnd/>
          </a:ln>
        </p:spPr>
        <p:txBody>
          <a:bodyPr wrap="none" anchor="ctr"/>
          <a:lstStyle/>
          <a:p>
            <a:pPr eaLnBrk="0" hangingPunct="0"/>
            <a:r>
              <a:rPr lang="en-US" sz="2800" b="1" dirty="0">
                <a:latin typeface="Times"/>
              </a:rPr>
              <a:t>Introduction</a:t>
            </a:r>
            <a:endParaRPr lang="en-US" sz="2800" dirty="0">
              <a:latin typeface="Times"/>
            </a:endParaRPr>
          </a:p>
        </p:txBody>
      </p:sp>
      <p:sp>
        <p:nvSpPr>
          <p:cNvPr id="3081" name="Text Box 100"/>
          <p:cNvSpPr txBox="1">
            <a:spLocks noChangeArrowheads="1"/>
          </p:cNvSpPr>
          <p:nvPr/>
        </p:nvSpPr>
        <p:spPr bwMode="auto">
          <a:xfrm>
            <a:off x="2446338" y="592138"/>
            <a:ext cx="18638837" cy="640407"/>
          </a:xfrm>
          <a:prstGeom prst="rect">
            <a:avLst/>
          </a:prstGeom>
          <a:noFill/>
          <a:ln w="9525">
            <a:noFill/>
            <a:miter lim="800000"/>
            <a:headEnd/>
            <a:tailEnd/>
          </a:ln>
        </p:spPr>
        <p:txBody>
          <a:bodyPr lIns="24613" tIns="12307" rIns="24613" bIns="12307">
            <a:spAutoFit/>
          </a:bodyPr>
          <a:lstStyle/>
          <a:p>
            <a:pPr algn="ctr" defTabSz="244475" eaLnBrk="0" hangingPunct="0"/>
            <a:r>
              <a:rPr lang="en-US" altLang="en-US" sz="4000" b="1" dirty="0" smtClean="0">
                <a:latin typeface="Times"/>
                <a:cs typeface="Arial" pitchFamily="34" charset="0"/>
              </a:rPr>
              <a:t>Increasing law enforcement officer understanding of autism spectrum disorders</a:t>
            </a:r>
            <a:endParaRPr lang="en-US" altLang="en-US" sz="4000" b="1" dirty="0">
              <a:latin typeface="Times"/>
              <a:cs typeface="Arial" pitchFamily="34" charset="0"/>
            </a:endParaRPr>
          </a:p>
        </p:txBody>
      </p:sp>
      <p:sp>
        <p:nvSpPr>
          <p:cNvPr id="3082" name="Text Box 110"/>
          <p:cNvSpPr txBox="1">
            <a:spLocks noChangeArrowheads="1"/>
          </p:cNvSpPr>
          <p:nvPr/>
        </p:nvSpPr>
        <p:spPr bwMode="auto">
          <a:xfrm>
            <a:off x="1830388" y="1241425"/>
            <a:ext cx="18003837" cy="600160"/>
          </a:xfrm>
          <a:prstGeom prst="rect">
            <a:avLst/>
          </a:prstGeom>
          <a:noFill/>
          <a:ln w="9525">
            <a:noFill/>
            <a:miter lim="800000"/>
            <a:headEnd/>
            <a:tailEnd/>
          </a:ln>
        </p:spPr>
        <p:txBody>
          <a:bodyPr lIns="45715" tIns="22858" rIns="45715" bIns="22858">
            <a:spAutoFit/>
          </a:bodyPr>
          <a:lstStyle/>
          <a:p>
            <a:pPr algn="ctr" eaLnBrk="0" hangingPunct="0"/>
            <a:r>
              <a:rPr lang="en-US" altLang="en-US" sz="1800" b="1" dirty="0" smtClean="0">
                <a:latin typeface="Times"/>
              </a:rPr>
              <a:t>Louise O’Donnell, Ph.D. The University of Texas Health Science Center San Antonio, Jennifer Allen, B.A. and Sam Allen,  A.A. Asperger 101</a:t>
            </a:r>
          </a:p>
          <a:p>
            <a:pPr algn="ctr" eaLnBrk="0" hangingPunct="0"/>
            <a:r>
              <a:rPr lang="en-US" altLang="en-US" sz="1800" b="1" dirty="0" smtClean="0">
                <a:latin typeface="Times"/>
              </a:rPr>
              <a:t> Charles Palcer, B.S. Texas Department of Public Safety, Temple Grandin, Ph.D., Colorado State University </a:t>
            </a:r>
            <a:endParaRPr lang="en-US" altLang="en-US" sz="1800" b="1" dirty="0">
              <a:latin typeface="Times"/>
            </a:endParaRPr>
          </a:p>
        </p:txBody>
      </p:sp>
      <p:sp>
        <p:nvSpPr>
          <p:cNvPr id="3083" name="Rectangle 135"/>
          <p:cNvSpPr>
            <a:spLocks noChangeArrowheads="1"/>
          </p:cNvSpPr>
          <p:nvPr/>
        </p:nvSpPr>
        <p:spPr bwMode="auto">
          <a:xfrm>
            <a:off x="14827250" y="3143250"/>
            <a:ext cx="6445250" cy="566738"/>
          </a:xfrm>
          <a:prstGeom prst="rect">
            <a:avLst/>
          </a:prstGeom>
          <a:noFill/>
          <a:ln w="9525">
            <a:noFill/>
            <a:miter lim="800000"/>
            <a:headEnd/>
            <a:tailEnd/>
          </a:ln>
        </p:spPr>
        <p:txBody>
          <a:bodyPr wrap="none" anchor="ctr"/>
          <a:lstStyle/>
          <a:p>
            <a:pPr eaLnBrk="0" hangingPunct="0"/>
            <a:r>
              <a:rPr lang="en-US" sz="2800" b="1" dirty="0" smtClean="0">
                <a:latin typeface="Times"/>
              </a:rPr>
              <a:t>Results </a:t>
            </a:r>
            <a:endParaRPr lang="en-US" sz="2800" dirty="0">
              <a:latin typeface="Times"/>
            </a:endParaRPr>
          </a:p>
        </p:txBody>
      </p:sp>
      <p:sp>
        <p:nvSpPr>
          <p:cNvPr id="3084" name="Rectangle 133"/>
          <p:cNvSpPr>
            <a:spLocks noChangeArrowheads="1"/>
          </p:cNvSpPr>
          <p:nvPr/>
        </p:nvSpPr>
        <p:spPr bwMode="auto">
          <a:xfrm>
            <a:off x="7416800" y="3143250"/>
            <a:ext cx="6445250" cy="566738"/>
          </a:xfrm>
          <a:prstGeom prst="rect">
            <a:avLst/>
          </a:prstGeom>
          <a:noFill/>
          <a:ln w="9525">
            <a:noFill/>
            <a:miter lim="800000"/>
            <a:headEnd/>
            <a:tailEnd/>
          </a:ln>
        </p:spPr>
        <p:txBody>
          <a:bodyPr wrap="none" anchor="ctr"/>
          <a:lstStyle/>
          <a:p>
            <a:pPr eaLnBrk="0" hangingPunct="0"/>
            <a:r>
              <a:rPr lang="en-US" sz="2800" b="1" dirty="0">
                <a:latin typeface="Times"/>
              </a:rPr>
              <a:t>Materials and Methods</a:t>
            </a:r>
            <a:endParaRPr lang="en-US" sz="2800" dirty="0">
              <a:latin typeface="Times"/>
            </a:endParaRPr>
          </a:p>
        </p:txBody>
      </p:sp>
      <p:sp>
        <p:nvSpPr>
          <p:cNvPr id="3085" name="Rectangle 159"/>
          <p:cNvSpPr>
            <a:spLocks noChangeArrowheads="1"/>
          </p:cNvSpPr>
          <p:nvPr/>
        </p:nvSpPr>
        <p:spPr bwMode="auto">
          <a:xfrm>
            <a:off x="7523480" y="12496800"/>
            <a:ext cx="7145020" cy="1219200"/>
          </a:xfrm>
          <a:prstGeom prst="rect">
            <a:avLst/>
          </a:prstGeom>
          <a:noFill/>
          <a:ln w="9525">
            <a:noFill/>
            <a:miter lim="800000"/>
            <a:headEnd/>
            <a:tailEnd/>
          </a:ln>
        </p:spPr>
        <p:txBody>
          <a:bodyPr wrap="none" anchor="ctr"/>
          <a:lstStyle/>
          <a:p>
            <a:pPr eaLnBrk="0" hangingPunct="0"/>
            <a:endParaRPr lang="en-US" sz="1200" dirty="0">
              <a:latin typeface="Times"/>
            </a:endParaRPr>
          </a:p>
        </p:txBody>
      </p:sp>
      <p:sp>
        <p:nvSpPr>
          <p:cNvPr id="3091" name="TextBox 45"/>
          <p:cNvSpPr txBox="1">
            <a:spLocks noChangeArrowheads="1"/>
          </p:cNvSpPr>
          <p:nvPr/>
        </p:nvSpPr>
        <p:spPr bwMode="auto">
          <a:xfrm>
            <a:off x="7470775" y="5250180"/>
            <a:ext cx="6894513" cy="369332"/>
          </a:xfrm>
          <a:prstGeom prst="rect">
            <a:avLst/>
          </a:prstGeom>
          <a:noFill/>
          <a:ln w="9525">
            <a:noFill/>
            <a:miter lim="800000"/>
            <a:headEnd/>
            <a:tailEnd/>
          </a:ln>
        </p:spPr>
        <p:txBody>
          <a:bodyPr wrap="square">
            <a:spAutoFit/>
          </a:bodyPr>
          <a:lstStyle/>
          <a:p>
            <a:r>
              <a:rPr lang="en-US" sz="1800" dirty="0" smtClean="0">
                <a:latin typeface="Times"/>
              </a:rPr>
              <a:t> </a:t>
            </a:r>
            <a:endParaRPr lang="en-US" sz="1800" dirty="0">
              <a:latin typeface="Times"/>
            </a:endParaRPr>
          </a:p>
        </p:txBody>
      </p:sp>
      <p:sp>
        <p:nvSpPr>
          <p:cNvPr id="3092" name="TextBox 45"/>
          <p:cNvSpPr txBox="1">
            <a:spLocks noChangeArrowheads="1"/>
          </p:cNvSpPr>
          <p:nvPr/>
        </p:nvSpPr>
        <p:spPr bwMode="auto">
          <a:xfrm>
            <a:off x="7470775" y="3954463"/>
            <a:ext cx="6953250" cy="1477328"/>
          </a:xfrm>
          <a:prstGeom prst="rect">
            <a:avLst/>
          </a:prstGeom>
          <a:noFill/>
          <a:ln w="9525">
            <a:noFill/>
            <a:miter lim="800000"/>
            <a:headEnd/>
            <a:tailEnd/>
          </a:ln>
        </p:spPr>
        <p:txBody>
          <a:bodyPr wrap="square">
            <a:spAutoFit/>
          </a:bodyPr>
          <a:lstStyle/>
          <a:p>
            <a:r>
              <a:rPr lang="en-US" sz="1800" dirty="0" smtClean="0">
                <a:latin typeface="Times"/>
              </a:rPr>
              <a:t>Prior to beginning the workshop each officer completed a short questionnaire designed to assess knowledge and attitudes regarding</a:t>
            </a:r>
          </a:p>
          <a:p>
            <a:r>
              <a:rPr lang="en-US" sz="1800" dirty="0" smtClean="0">
                <a:latin typeface="Times"/>
              </a:rPr>
              <a:t>ASD behavior, knowledge of potential ASD reactions to stressful situations and their attitudes about potential for violence with this population. </a:t>
            </a:r>
            <a:endParaRPr lang="en-US" sz="1800" dirty="0">
              <a:latin typeface="Times"/>
            </a:endParaRPr>
          </a:p>
        </p:txBody>
      </p:sp>
      <p:sp>
        <p:nvSpPr>
          <p:cNvPr id="3093" name="Text Box 154"/>
          <p:cNvSpPr txBox="1">
            <a:spLocks noChangeArrowheads="1"/>
          </p:cNvSpPr>
          <p:nvPr/>
        </p:nvSpPr>
        <p:spPr bwMode="auto">
          <a:xfrm>
            <a:off x="15017750" y="3921125"/>
            <a:ext cx="6675438" cy="1431157"/>
          </a:xfrm>
          <a:prstGeom prst="rect">
            <a:avLst/>
          </a:prstGeom>
          <a:noFill/>
          <a:ln w="9525">
            <a:noFill/>
            <a:miter lim="800000"/>
            <a:headEnd/>
            <a:tailEnd/>
          </a:ln>
        </p:spPr>
        <p:txBody>
          <a:bodyPr wrap="square" lIns="45715" tIns="22858" rIns="45715" bIns="22858">
            <a:spAutoFit/>
          </a:bodyPr>
          <a:lstStyle/>
          <a:p>
            <a:endParaRPr lang="en-US" sz="1800" dirty="0" smtClean="0">
              <a:latin typeface="Times"/>
            </a:endParaRPr>
          </a:p>
          <a:p>
            <a:endParaRPr lang="en-US" sz="1800" dirty="0" smtClean="0">
              <a:latin typeface="Times"/>
            </a:endParaRPr>
          </a:p>
          <a:p>
            <a:endParaRPr lang="en-US" sz="1800" dirty="0">
              <a:latin typeface="Times"/>
            </a:endParaRPr>
          </a:p>
          <a:p>
            <a:endParaRPr lang="en-US" sz="1800" dirty="0">
              <a:latin typeface="Times"/>
            </a:endParaRPr>
          </a:p>
          <a:p>
            <a:endParaRPr lang="en-US" sz="1800" dirty="0">
              <a:latin typeface="Times"/>
            </a:endParaRPr>
          </a:p>
        </p:txBody>
      </p:sp>
      <p:pic>
        <p:nvPicPr>
          <p:cNvPr id="3099" name="Picture 217"/>
          <p:cNvPicPr>
            <a:picLocks noChangeAspect="1" noChangeArrowheads="1"/>
          </p:cNvPicPr>
          <p:nvPr/>
        </p:nvPicPr>
        <p:blipFill>
          <a:blip r:embed="rId3" cstate="print"/>
          <a:srcRect r="6599" b="6152"/>
          <a:stretch>
            <a:fillRect/>
          </a:stretch>
        </p:blipFill>
        <p:spPr bwMode="auto">
          <a:xfrm>
            <a:off x="328613" y="3673475"/>
            <a:ext cx="6856412" cy="47625"/>
          </a:xfrm>
          <a:prstGeom prst="rect">
            <a:avLst/>
          </a:prstGeom>
          <a:solidFill>
            <a:schemeClr val="tx1"/>
          </a:solidFill>
          <a:ln w="9525">
            <a:noFill/>
            <a:miter lim="800000"/>
            <a:headEnd/>
            <a:tailEnd/>
          </a:ln>
        </p:spPr>
      </p:pic>
      <p:pic>
        <p:nvPicPr>
          <p:cNvPr id="3100" name="Picture 217"/>
          <p:cNvPicPr>
            <a:picLocks noChangeAspect="1" noChangeArrowheads="1"/>
          </p:cNvPicPr>
          <p:nvPr/>
        </p:nvPicPr>
        <p:blipFill>
          <a:blip r:embed="rId3" cstate="print"/>
          <a:srcRect r="6599" b="6152"/>
          <a:stretch>
            <a:fillRect/>
          </a:stretch>
        </p:blipFill>
        <p:spPr bwMode="auto">
          <a:xfrm>
            <a:off x="7546975" y="3673475"/>
            <a:ext cx="6856413" cy="47625"/>
          </a:xfrm>
          <a:prstGeom prst="rect">
            <a:avLst/>
          </a:prstGeom>
          <a:solidFill>
            <a:schemeClr val="tx1"/>
          </a:solidFill>
          <a:ln w="9525">
            <a:noFill/>
            <a:miter lim="800000"/>
            <a:headEnd/>
            <a:tailEnd/>
          </a:ln>
        </p:spPr>
      </p:pic>
      <p:pic>
        <p:nvPicPr>
          <p:cNvPr id="3101" name="Picture 217"/>
          <p:cNvPicPr>
            <a:picLocks noChangeAspect="1" noChangeArrowheads="1"/>
          </p:cNvPicPr>
          <p:nvPr/>
        </p:nvPicPr>
        <p:blipFill>
          <a:blip r:embed="rId3" cstate="print"/>
          <a:srcRect r="6599" b="6152"/>
          <a:stretch>
            <a:fillRect/>
          </a:stretch>
        </p:blipFill>
        <p:spPr bwMode="auto">
          <a:xfrm>
            <a:off x="15000288" y="3673475"/>
            <a:ext cx="6856412" cy="47625"/>
          </a:xfrm>
          <a:prstGeom prst="rect">
            <a:avLst/>
          </a:prstGeom>
          <a:solidFill>
            <a:schemeClr val="tx1"/>
          </a:solidFill>
          <a:ln w="9525">
            <a:noFill/>
            <a:miter lim="800000"/>
            <a:headEnd/>
            <a:tailEnd/>
          </a:ln>
        </p:spPr>
      </p:pic>
      <p:sp>
        <p:nvSpPr>
          <p:cNvPr id="3108" name="Rectangle 159"/>
          <p:cNvSpPr>
            <a:spLocks noChangeArrowheads="1"/>
          </p:cNvSpPr>
          <p:nvPr/>
        </p:nvSpPr>
        <p:spPr bwMode="auto">
          <a:xfrm>
            <a:off x="14828838" y="7269480"/>
            <a:ext cx="6283325" cy="685800"/>
          </a:xfrm>
          <a:prstGeom prst="rect">
            <a:avLst/>
          </a:prstGeom>
          <a:noFill/>
          <a:ln w="9525">
            <a:noFill/>
            <a:miter lim="800000"/>
            <a:headEnd/>
            <a:tailEnd/>
          </a:ln>
        </p:spPr>
        <p:txBody>
          <a:bodyPr wrap="none" anchor="ctr"/>
          <a:lstStyle/>
          <a:p>
            <a:pPr eaLnBrk="0" hangingPunct="0"/>
            <a:r>
              <a:rPr lang="en-US" sz="1200" b="1" dirty="0" smtClean="0">
                <a:latin typeface="Times"/>
              </a:rPr>
              <a:t>*p &lt;.000</a:t>
            </a:r>
          </a:p>
          <a:p>
            <a:pPr eaLnBrk="0" hangingPunct="0"/>
            <a:r>
              <a:rPr lang="en-US" sz="2800" b="1" dirty="0" smtClean="0">
                <a:latin typeface="Times"/>
              </a:rPr>
              <a:t>Conclusions and Next Steps</a:t>
            </a:r>
            <a:endParaRPr lang="en-US" sz="2800" dirty="0">
              <a:latin typeface="Times"/>
            </a:endParaRPr>
          </a:p>
        </p:txBody>
      </p:sp>
      <p:sp>
        <p:nvSpPr>
          <p:cNvPr id="3109" name="TextBox 50"/>
          <p:cNvSpPr txBox="1">
            <a:spLocks noChangeArrowheads="1"/>
          </p:cNvSpPr>
          <p:nvPr/>
        </p:nvSpPr>
        <p:spPr bwMode="auto">
          <a:xfrm>
            <a:off x="14865350" y="7985760"/>
            <a:ext cx="6642100" cy="6186309"/>
          </a:xfrm>
          <a:prstGeom prst="rect">
            <a:avLst/>
          </a:prstGeom>
          <a:noFill/>
          <a:ln w="9525">
            <a:noFill/>
            <a:miter lim="800000"/>
            <a:headEnd/>
            <a:tailEnd/>
          </a:ln>
        </p:spPr>
        <p:txBody>
          <a:bodyPr wrap="square">
            <a:spAutoFit/>
          </a:bodyPr>
          <a:lstStyle/>
          <a:p>
            <a:pPr marL="233363" indent="-233363">
              <a:buFont typeface="Times"/>
              <a:buAutoNum type="arabicPeriod"/>
            </a:pPr>
            <a:r>
              <a:rPr lang="en-US" sz="1800" dirty="0" smtClean="0">
                <a:latin typeface="Times"/>
              </a:rPr>
              <a:t>There was a significant difference in ratings for self-perceived knowledge of ASD in general and knowledge of ASD stress reactions. On the Pre-workshop questionnaire, officers indicated  they had minimal  knowledge of ASD and stress reactions while post workshop ratings reflected significant increases in knowledge about the two topics.  </a:t>
            </a:r>
            <a:endParaRPr lang="en-US" sz="1800" dirty="0">
              <a:latin typeface="Times"/>
            </a:endParaRPr>
          </a:p>
          <a:p>
            <a:pPr marL="233363" indent="-233363">
              <a:buFont typeface="Times"/>
              <a:buAutoNum type="arabicPeriod"/>
            </a:pPr>
            <a:r>
              <a:rPr lang="en-US" sz="1800" dirty="0" smtClean="0">
                <a:latin typeface="Times"/>
              </a:rPr>
              <a:t>On the question regarding potential for violence, the majority of officers felt pre-workshop that there was a mild-moderate tendency towards violence while post survey reflected a decrease in this perception. On average, persons with ASD were viewed as less likely to be violent when stressed than previously thought.   </a:t>
            </a:r>
            <a:endParaRPr lang="en-US" sz="1800" dirty="0">
              <a:latin typeface="Times"/>
            </a:endParaRPr>
          </a:p>
          <a:p>
            <a:pPr marL="233363" indent="-233363">
              <a:buFont typeface="Times"/>
              <a:buAutoNum type="arabicPeriod"/>
            </a:pPr>
            <a:r>
              <a:rPr lang="en-US" sz="1800" dirty="0" smtClean="0">
                <a:latin typeface="Times"/>
              </a:rPr>
              <a:t>Officers were receptive to the workshop as indicated by their positive pre-workshop ratings and gave the workshop high marks post-survey. 99% of the officers saw the workshop as providing added value to their on-the-job work. </a:t>
            </a:r>
            <a:endParaRPr lang="en-US" sz="1800" dirty="0">
              <a:latin typeface="Times"/>
            </a:endParaRPr>
          </a:p>
          <a:p>
            <a:pPr marL="233363" indent="-233363">
              <a:buFont typeface="Times"/>
              <a:buAutoNum type="arabicPeriod"/>
            </a:pPr>
            <a:r>
              <a:rPr lang="en-US" sz="1800" dirty="0" smtClean="0">
                <a:latin typeface="Times"/>
              </a:rPr>
              <a:t>In answer to the question: “What would you suggest to improve this presentation?” Respondents indicated they wanted additional case presentations and simulated presentations of actual traffic stops with an ASD individual. Jennifer Allen and her son Sam have just completed filming a series of  simulated traffic stops. These vignettes will be added to future training workshops. </a:t>
            </a:r>
            <a:endParaRPr lang="en-US" sz="1800" dirty="0">
              <a:latin typeface="Times"/>
            </a:endParaRPr>
          </a:p>
          <a:p>
            <a:pPr marL="233363" indent="-233363"/>
            <a:endParaRPr lang="en-US" sz="1800" dirty="0">
              <a:latin typeface="Times"/>
            </a:endParaRPr>
          </a:p>
        </p:txBody>
      </p:sp>
      <p:pic>
        <p:nvPicPr>
          <p:cNvPr id="3110" name="Picture 217"/>
          <p:cNvPicPr>
            <a:picLocks noChangeAspect="1" noChangeArrowheads="1"/>
          </p:cNvPicPr>
          <p:nvPr/>
        </p:nvPicPr>
        <p:blipFill>
          <a:blip r:embed="rId3" cstate="print"/>
          <a:srcRect r="6599" b="6152"/>
          <a:stretch>
            <a:fillRect/>
          </a:stretch>
        </p:blipFill>
        <p:spPr bwMode="auto">
          <a:xfrm>
            <a:off x="14540548" y="7921943"/>
            <a:ext cx="6856412" cy="47625"/>
          </a:xfrm>
          <a:prstGeom prst="rect">
            <a:avLst/>
          </a:prstGeom>
          <a:solidFill>
            <a:schemeClr val="tx1"/>
          </a:solidFill>
          <a:ln w="9525">
            <a:noFill/>
            <a:miter lim="800000"/>
            <a:headEnd/>
            <a:tailEnd/>
          </a:ln>
        </p:spPr>
      </p:pic>
      <p:sp>
        <p:nvSpPr>
          <p:cNvPr id="30" name="Rectangle 29"/>
          <p:cNvSpPr/>
          <p:nvPr/>
        </p:nvSpPr>
        <p:spPr>
          <a:xfrm>
            <a:off x="7452360" y="5547360"/>
            <a:ext cx="7071360" cy="10802957"/>
          </a:xfrm>
          <a:prstGeom prst="rect">
            <a:avLst/>
          </a:prstGeom>
        </p:spPr>
        <p:txBody>
          <a:bodyPr wrap="square">
            <a:spAutoFit/>
          </a:bodyPr>
          <a:lstStyle/>
          <a:p>
            <a:pPr algn="ctr" eaLnBrk="0" hangingPunct="0">
              <a:defRPr/>
            </a:pPr>
            <a:r>
              <a:rPr lang="en-US" sz="1800" dirty="0" smtClean="0">
                <a:latin typeface="Times" pitchFamily="18" charset="0"/>
                <a:cs typeface="Times" pitchFamily="18" charset="0"/>
              </a:rPr>
              <a:t>Pre-workshop Questionnaire-Likert scale 1-5</a:t>
            </a:r>
          </a:p>
          <a:p>
            <a:pPr eaLnBrk="0" hangingPunct="0">
              <a:defRPr/>
            </a:pPr>
            <a:r>
              <a:rPr lang="en-US" sz="1800" i="1" dirty="0" smtClean="0">
                <a:latin typeface="Times" pitchFamily="18" charset="0"/>
                <a:cs typeface="Times" pitchFamily="18" charset="0"/>
              </a:rPr>
              <a:t>How well do you understand the diagnosis and characteristics of high functioning autism or Asperger’s Syndrome (ASD) </a:t>
            </a:r>
          </a:p>
          <a:p>
            <a:pPr lvl="1" eaLnBrk="0" hangingPunct="0">
              <a:defRPr/>
            </a:pPr>
            <a:r>
              <a:rPr lang="en-US" sz="1600" i="1" dirty="0" smtClean="0">
                <a:latin typeface="Times" pitchFamily="18" charset="0"/>
                <a:cs typeface="Times" pitchFamily="18" charset="0"/>
              </a:rPr>
              <a:t>e.g. 1 = above average amt of understanding; 5 = no understanding</a:t>
            </a:r>
          </a:p>
          <a:p>
            <a:pPr eaLnBrk="0" hangingPunct="0">
              <a:defRPr/>
            </a:pPr>
            <a:r>
              <a:rPr lang="en-US" sz="1800" i="1" dirty="0" smtClean="0">
                <a:latin typeface="Times" pitchFamily="18" charset="0"/>
                <a:cs typeface="Times" pitchFamily="18" charset="0"/>
              </a:rPr>
              <a:t>Are you familiar with the ways a person with ASD reacts to stressful situations?</a:t>
            </a:r>
          </a:p>
          <a:p>
            <a:pPr lvl="1" eaLnBrk="0" hangingPunct="0">
              <a:defRPr/>
            </a:pPr>
            <a:r>
              <a:rPr lang="en-US" sz="1600" i="1" dirty="0" smtClean="0">
                <a:latin typeface="Times" pitchFamily="18" charset="0"/>
                <a:cs typeface="Times" pitchFamily="18" charset="0"/>
              </a:rPr>
              <a:t>e.g. 1 = above average amt of understanding; 5 = no understanding</a:t>
            </a:r>
          </a:p>
          <a:p>
            <a:pPr eaLnBrk="0" hangingPunct="0">
              <a:defRPr/>
            </a:pPr>
            <a:r>
              <a:rPr lang="en-US" sz="1800" i="1" dirty="0" smtClean="0">
                <a:latin typeface="Times" pitchFamily="18" charset="0"/>
                <a:cs typeface="Times" pitchFamily="18" charset="0"/>
              </a:rPr>
              <a:t>Do you believe that persons with ASD often react violently to stressful situations?</a:t>
            </a:r>
          </a:p>
          <a:p>
            <a:pPr marL="0" lvl="1" eaLnBrk="0" hangingPunct="0">
              <a:defRPr/>
            </a:pPr>
            <a:r>
              <a:rPr lang="en-US" sz="1600" i="1" dirty="0" smtClean="0">
                <a:latin typeface="Times" pitchFamily="18" charset="0"/>
                <a:cs typeface="Times" pitchFamily="18" charset="0"/>
              </a:rPr>
              <a:t>         e.g. 1 = yes they always react violently; 5 = no never react violently</a:t>
            </a:r>
          </a:p>
          <a:p>
            <a:pPr eaLnBrk="0" hangingPunct="0">
              <a:defRPr/>
            </a:pPr>
            <a:r>
              <a:rPr lang="en-US" sz="1800" i="1" dirty="0" smtClean="0">
                <a:latin typeface="Times" pitchFamily="18" charset="0"/>
                <a:cs typeface="Times" pitchFamily="18" charset="0"/>
              </a:rPr>
              <a:t>Have you had personal exposure to persons with ASD?</a:t>
            </a:r>
          </a:p>
          <a:p>
            <a:pPr eaLnBrk="0" hangingPunct="0">
              <a:defRPr/>
            </a:pPr>
            <a:r>
              <a:rPr lang="en-US" sz="1800" i="1" dirty="0" smtClean="0">
                <a:latin typeface="Times" pitchFamily="18" charset="0"/>
                <a:cs typeface="Times" pitchFamily="18" charset="0"/>
              </a:rPr>
              <a:t>      e.g. 1 = yes had exposure; 5 = no exposure</a:t>
            </a:r>
          </a:p>
          <a:p>
            <a:pPr eaLnBrk="0" hangingPunct="0">
              <a:defRPr/>
            </a:pPr>
            <a:r>
              <a:rPr lang="en-US" sz="1800" i="1" dirty="0" smtClean="0">
                <a:latin typeface="Times" pitchFamily="18" charset="0"/>
                <a:cs typeface="Times" pitchFamily="18" charset="0"/>
              </a:rPr>
              <a:t>Do you feel this program will be helpful for situations in your workplace?</a:t>
            </a:r>
          </a:p>
          <a:p>
            <a:pPr eaLnBrk="0" hangingPunct="0">
              <a:defRPr/>
            </a:pPr>
            <a:r>
              <a:rPr lang="en-US" sz="1800" i="1" dirty="0" smtClean="0">
                <a:latin typeface="Times" pitchFamily="18" charset="0"/>
                <a:cs typeface="Times" pitchFamily="18" charset="0"/>
              </a:rPr>
              <a:t>     e.g. 1 = yes will be of great help; 5 = no added value</a:t>
            </a:r>
          </a:p>
          <a:p>
            <a:pPr eaLnBrk="0" hangingPunct="0">
              <a:defRPr/>
            </a:pPr>
            <a:endParaRPr lang="en-US" sz="1800" i="1" dirty="0" smtClean="0">
              <a:latin typeface="Times" pitchFamily="18" charset="0"/>
              <a:cs typeface="Times" pitchFamily="18" charset="0"/>
            </a:endParaRPr>
          </a:p>
          <a:p>
            <a:pPr eaLnBrk="0" hangingPunct="0">
              <a:defRPr/>
            </a:pPr>
            <a:r>
              <a:rPr lang="en-US" sz="1800" dirty="0" smtClean="0">
                <a:latin typeface="Times" pitchFamily="18" charset="0"/>
                <a:cs typeface="Times" pitchFamily="18" charset="0"/>
              </a:rPr>
              <a:t>The 2 hour workshop included short video clips discussing the behavioral characteristics of ASD such as having difficulty understanding sarcasm (e.g., Where is the fire?) and problems with nonverbal communication (poor eye contact</a:t>
            </a:r>
            <a:r>
              <a:rPr lang="en-US" sz="1800" dirty="0" smtClean="0">
                <a:latin typeface="Times" pitchFamily="18" charset="0"/>
                <a:cs typeface="Times" pitchFamily="18" charset="0"/>
              </a:rPr>
              <a:t>), and slow </a:t>
            </a:r>
            <a:r>
              <a:rPr lang="en-US" sz="1800" dirty="0" smtClean="0">
                <a:latin typeface="Times" pitchFamily="18" charset="0"/>
                <a:cs typeface="Times" pitchFamily="18" charset="0"/>
              </a:rPr>
              <a:t>processing </a:t>
            </a:r>
            <a:r>
              <a:rPr lang="en-US" sz="1800" dirty="0" smtClean="0">
                <a:latin typeface="Times" pitchFamily="18" charset="0"/>
                <a:cs typeface="Times" pitchFamily="18" charset="0"/>
              </a:rPr>
              <a:t>speed (needing more time to respond). The </a:t>
            </a:r>
            <a:r>
              <a:rPr lang="en-US" sz="1800" dirty="0" smtClean="0">
                <a:latin typeface="Times" pitchFamily="18" charset="0"/>
                <a:cs typeface="Times" pitchFamily="18" charset="0"/>
              </a:rPr>
              <a:t>workshop also discussed  possible stress </a:t>
            </a:r>
            <a:r>
              <a:rPr lang="en-US" sz="1800" smtClean="0">
                <a:latin typeface="Times" pitchFamily="18" charset="0"/>
                <a:cs typeface="Times" pitchFamily="18" charset="0"/>
              </a:rPr>
              <a:t>reactions </a:t>
            </a:r>
            <a:r>
              <a:rPr lang="en-US" sz="1800" smtClean="0">
                <a:latin typeface="Times" pitchFamily="18" charset="0"/>
                <a:cs typeface="Times" pitchFamily="18" charset="0"/>
              </a:rPr>
              <a:t>(panic</a:t>
            </a:r>
            <a:r>
              <a:rPr lang="en-US" sz="1800" dirty="0" smtClean="0">
                <a:latin typeface="Times" pitchFamily="18" charset="0"/>
                <a:cs typeface="Times" pitchFamily="18" charset="0"/>
              </a:rPr>
              <a:t>) when </a:t>
            </a:r>
            <a:r>
              <a:rPr lang="en-US" sz="1800" dirty="0" smtClean="0">
                <a:latin typeface="Times" pitchFamily="18" charset="0"/>
                <a:cs typeface="Times" pitchFamily="18" charset="0"/>
              </a:rPr>
              <a:t>being pulled over and a teenager with ASD shared his experiences of being a new driver. There was also time allotted for questions. </a:t>
            </a:r>
          </a:p>
          <a:p>
            <a:pPr eaLnBrk="0" hangingPunct="0">
              <a:defRPr/>
            </a:pPr>
            <a:endParaRPr lang="en-US" sz="1800" dirty="0" smtClean="0">
              <a:latin typeface="Times" pitchFamily="18" charset="0"/>
              <a:cs typeface="Times" pitchFamily="18" charset="0"/>
            </a:endParaRPr>
          </a:p>
          <a:p>
            <a:pPr eaLnBrk="0" hangingPunct="0">
              <a:defRPr/>
            </a:pPr>
            <a:r>
              <a:rPr lang="en-US" sz="1800" dirty="0" smtClean="0">
                <a:latin typeface="Times" pitchFamily="18" charset="0"/>
                <a:cs typeface="Times" pitchFamily="18" charset="0"/>
              </a:rPr>
              <a:t>Each Trooper then completed a  Post-workshop questionnaire. Four   questions were the same as those on the Pre-workshop questionnaire. Three additional questions were asked: “Are you satisfied with this presentation on ASD?”, “Do you feel you have gained a working knowledge of ASD that will aid you on the job?” and “Did you have your questions answered in this program”. Suggestions for improvement of the workshop were also solicited.</a:t>
            </a:r>
          </a:p>
          <a:p>
            <a:pPr eaLnBrk="0" hangingPunct="0">
              <a:defRPr/>
            </a:pPr>
            <a:endParaRPr lang="en-US" sz="1800" dirty="0" smtClean="0">
              <a:latin typeface="Times" pitchFamily="18" charset="0"/>
              <a:cs typeface="Times" pitchFamily="18" charset="0"/>
            </a:endParaRPr>
          </a:p>
          <a:p>
            <a:pPr eaLnBrk="0" hangingPunct="0">
              <a:defRPr/>
            </a:pPr>
            <a:r>
              <a:rPr lang="en-US" sz="1800" dirty="0" smtClean="0">
                <a:latin typeface="Times" pitchFamily="18" charset="0"/>
                <a:cs typeface="Times" pitchFamily="18" charset="0"/>
              </a:rPr>
              <a:t>A total of 350 DPS Troopers completed both questionnaires across the three training sessions. A series of paired t-tests were generated for shared items. Results of  a stand alone pre workshop question revealed that most troopers had some to little familiarity with ASD (X= 3.42; SD = 1.60) on a 5- point likert scale with 1 = most familiar to 5 = no familiarity. A few of the officers wrote that they had family members with ASD while others indicated they had no familiarity with the topic.</a:t>
            </a:r>
            <a:endParaRPr lang="en-US" sz="1200" dirty="0" smtClean="0"/>
          </a:p>
        </p:txBody>
      </p:sp>
      <p:graphicFrame>
        <p:nvGraphicFramePr>
          <p:cNvPr id="33" name="Table 32"/>
          <p:cNvGraphicFramePr>
            <a:graphicFrameLocks noGrp="1"/>
          </p:cNvGraphicFramePr>
          <p:nvPr/>
        </p:nvGraphicFramePr>
        <p:xfrm>
          <a:off x="14828520" y="4000499"/>
          <a:ext cx="6370320" cy="3248248"/>
        </p:xfrm>
        <a:graphic>
          <a:graphicData uri="http://schemas.openxmlformats.org/drawingml/2006/table">
            <a:tbl>
              <a:tblPr/>
              <a:tblGrid>
                <a:gridCol w="1061720">
                  <a:extLst>
                    <a:ext uri="{9D8B030D-6E8A-4147-A177-3AD203B41FA5}">
                      <a16:colId xmlns:a16="http://schemas.microsoft.com/office/drawing/2014/main" val="20000"/>
                    </a:ext>
                  </a:extLst>
                </a:gridCol>
                <a:gridCol w="1061720">
                  <a:extLst>
                    <a:ext uri="{9D8B030D-6E8A-4147-A177-3AD203B41FA5}">
                      <a16:colId xmlns:a16="http://schemas.microsoft.com/office/drawing/2014/main" val="20001"/>
                    </a:ext>
                  </a:extLst>
                </a:gridCol>
                <a:gridCol w="1061720">
                  <a:extLst>
                    <a:ext uri="{9D8B030D-6E8A-4147-A177-3AD203B41FA5}">
                      <a16:colId xmlns:a16="http://schemas.microsoft.com/office/drawing/2014/main" val="20002"/>
                    </a:ext>
                  </a:extLst>
                </a:gridCol>
                <a:gridCol w="1061720">
                  <a:extLst>
                    <a:ext uri="{9D8B030D-6E8A-4147-A177-3AD203B41FA5}">
                      <a16:colId xmlns:a16="http://schemas.microsoft.com/office/drawing/2014/main" val="20003"/>
                    </a:ext>
                  </a:extLst>
                </a:gridCol>
                <a:gridCol w="1061720">
                  <a:extLst>
                    <a:ext uri="{9D8B030D-6E8A-4147-A177-3AD203B41FA5}">
                      <a16:colId xmlns:a16="http://schemas.microsoft.com/office/drawing/2014/main" val="20004"/>
                    </a:ext>
                  </a:extLst>
                </a:gridCol>
                <a:gridCol w="1061720">
                  <a:extLst>
                    <a:ext uri="{9D8B030D-6E8A-4147-A177-3AD203B41FA5}">
                      <a16:colId xmlns:a16="http://schemas.microsoft.com/office/drawing/2014/main" val="20005"/>
                    </a:ext>
                  </a:extLst>
                </a:gridCol>
              </a:tblGrid>
              <a:tr h="382334">
                <a:tc>
                  <a:txBody>
                    <a:bodyPr/>
                    <a:lstStyle/>
                    <a:p>
                      <a:pPr marL="0" marR="0">
                        <a:lnSpc>
                          <a:spcPct val="115000"/>
                        </a:lnSpc>
                        <a:spcBef>
                          <a:spcPts val="0"/>
                        </a:spcBef>
                        <a:spcAft>
                          <a:spcPts val="0"/>
                        </a:spcAft>
                      </a:pPr>
                      <a:r>
                        <a:rPr lang="en-US" sz="1100" dirty="0">
                          <a:latin typeface="Calibri"/>
                          <a:ea typeface="Calibri"/>
                          <a:cs typeface="Times New Roman"/>
                        </a:rPr>
                        <a:t>Question</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100" dirty="0">
                          <a:latin typeface="Calibri"/>
                          <a:ea typeface="Calibri"/>
                          <a:cs typeface="Times New Roman"/>
                        </a:rPr>
                        <a:t>Pre Workshop</a:t>
                      </a:r>
                    </a:p>
                    <a:p>
                      <a:pPr marL="0" marR="0">
                        <a:lnSpc>
                          <a:spcPct val="115000"/>
                        </a:lnSpc>
                        <a:spcBef>
                          <a:spcPts val="0"/>
                        </a:spcBef>
                        <a:spcAft>
                          <a:spcPts val="0"/>
                        </a:spcAft>
                      </a:pPr>
                      <a:r>
                        <a:rPr lang="en-US" sz="1100" dirty="0">
                          <a:latin typeface="Calibri"/>
                          <a:ea typeface="Calibri"/>
                          <a:cs typeface="Times New Roman"/>
                        </a:rPr>
                        <a:t>M             SD</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100" dirty="0">
                          <a:latin typeface="Calibri"/>
                          <a:ea typeface="Calibri"/>
                          <a:cs typeface="Times New Roman"/>
                        </a:rPr>
                        <a:t>Post Workshop</a:t>
                      </a:r>
                    </a:p>
                    <a:p>
                      <a:pPr marL="0" marR="0">
                        <a:lnSpc>
                          <a:spcPct val="115000"/>
                        </a:lnSpc>
                        <a:spcBef>
                          <a:spcPts val="0"/>
                        </a:spcBef>
                        <a:spcAft>
                          <a:spcPts val="0"/>
                        </a:spcAft>
                      </a:pPr>
                      <a:r>
                        <a:rPr lang="en-US" sz="1100" dirty="0">
                          <a:latin typeface="Calibri"/>
                          <a:ea typeface="Calibri"/>
                          <a:cs typeface="Times New Roman"/>
                        </a:rPr>
                        <a:t>M               SD</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dirty="0">
                          <a:latin typeface="Calibri"/>
                          <a:ea typeface="Calibri"/>
                          <a:cs typeface="Times New Roman"/>
                        </a:rPr>
                        <a:t>n</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100" dirty="0">
                          <a:latin typeface="Calibri"/>
                          <a:ea typeface="Calibri"/>
                          <a:cs typeface="Times New Roman"/>
                        </a:rPr>
                        <a:t>          r</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100" dirty="0">
                          <a:latin typeface="Calibri"/>
                          <a:ea typeface="Calibri"/>
                          <a:cs typeface="Times New Roman"/>
                        </a:rPr>
                        <a:t>         df</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382334">
                <a:tc>
                  <a:txBody>
                    <a:bodyPr/>
                    <a:lstStyle/>
                    <a:p>
                      <a:pPr marL="0" marR="0">
                        <a:lnSpc>
                          <a:spcPct val="115000"/>
                        </a:lnSpc>
                        <a:spcBef>
                          <a:spcPts val="0"/>
                        </a:spcBef>
                        <a:spcAft>
                          <a:spcPts val="0"/>
                        </a:spcAft>
                      </a:pPr>
                      <a:r>
                        <a:rPr lang="en-US" sz="1100" dirty="0">
                          <a:latin typeface="Calibri"/>
                          <a:ea typeface="Calibri"/>
                          <a:cs typeface="Times New Roman"/>
                        </a:rPr>
                        <a:t>Knowledge of ASD diagnosis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100" dirty="0">
                          <a:latin typeface="Calibri"/>
                          <a:ea typeface="Calibri"/>
                          <a:cs typeface="Times New Roman"/>
                        </a:rPr>
                        <a:t>3.36         1.0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100" dirty="0">
                          <a:latin typeface="Calibri"/>
                          <a:ea typeface="Calibri"/>
                          <a:cs typeface="Times New Roman"/>
                        </a:rPr>
                        <a:t>1.43           .61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100" dirty="0">
                          <a:latin typeface="Calibri"/>
                          <a:ea typeface="Calibri"/>
                          <a:cs typeface="Times New Roman"/>
                        </a:rPr>
                        <a:t>           350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100" dirty="0">
                          <a:latin typeface="Calibri"/>
                          <a:ea typeface="Calibri"/>
                          <a:cs typeface="Times New Roman"/>
                        </a:rPr>
                        <a:t>         .209*</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100" dirty="0">
                          <a:latin typeface="Calibri"/>
                          <a:ea typeface="Calibri"/>
                          <a:cs typeface="Times New Roman"/>
                        </a:rPr>
                        <a:t>         349*</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573500">
                <a:tc>
                  <a:txBody>
                    <a:bodyPr/>
                    <a:lstStyle/>
                    <a:p>
                      <a:pPr marL="0" marR="0">
                        <a:lnSpc>
                          <a:spcPct val="115000"/>
                        </a:lnSpc>
                        <a:spcBef>
                          <a:spcPts val="0"/>
                        </a:spcBef>
                        <a:spcAft>
                          <a:spcPts val="0"/>
                        </a:spcAft>
                      </a:pPr>
                      <a:r>
                        <a:rPr lang="en-US" sz="1100" dirty="0">
                          <a:latin typeface="Calibri"/>
                          <a:ea typeface="Calibri"/>
                          <a:cs typeface="Times New Roman"/>
                        </a:rPr>
                        <a:t>Knowledge of  ASD and stress reactions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100" dirty="0">
                          <a:latin typeface="Calibri"/>
                          <a:ea typeface="Calibri"/>
                          <a:cs typeface="Times New Roman"/>
                        </a:rPr>
                        <a:t>3.36         1.2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100" dirty="0">
                          <a:latin typeface="Calibri"/>
                          <a:ea typeface="Calibri"/>
                          <a:cs typeface="Times New Roman"/>
                        </a:rPr>
                        <a:t>1.28           .60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100" dirty="0">
                          <a:latin typeface="Calibri"/>
                          <a:ea typeface="Calibri"/>
                          <a:cs typeface="Times New Roman"/>
                        </a:rPr>
                        <a:t>           350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100" dirty="0">
                          <a:latin typeface="Calibri"/>
                          <a:ea typeface="Calibri"/>
                          <a:cs typeface="Times New Roman"/>
                        </a:rPr>
                        <a:t>         .092*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100" dirty="0">
                          <a:latin typeface="Calibri"/>
                          <a:ea typeface="Calibri"/>
                          <a:cs typeface="Times New Roman"/>
                        </a:rPr>
                        <a:t>         349*</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955834">
                <a:tc>
                  <a:txBody>
                    <a:bodyPr/>
                    <a:lstStyle/>
                    <a:p>
                      <a:pPr marL="0" marR="0">
                        <a:lnSpc>
                          <a:spcPct val="115000"/>
                        </a:lnSpc>
                        <a:spcBef>
                          <a:spcPts val="0"/>
                        </a:spcBef>
                        <a:spcAft>
                          <a:spcPts val="0"/>
                        </a:spcAft>
                      </a:pPr>
                      <a:r>
                        <a:rPr lang="en-US" sz="1100" dirty="0" smtClean="0">
                          <a:latin typeface="Calibri"/>
                          <a:ea typeface="Calibri"/>
                          <a:cs typeface="Times New Roman"/>
                        </a:rPr>
                        <a:t>Belief that persons with ASD </a:t>
                      </a:r>
                      <a:r>
                        <a:rPr lang="en-US" sz="1100" baseline="0" dirty="0" smtClean="0">
                          <a:latin typeface="Calibri"/>
                          <a:ea typeface="Calibri"/>
                          <a:cs typeface="Times New Roman"/>
                        </a:rPr>
                        <a:t>react violently to stressful situations</a:t>
                      </a:r>
                      <a:endParaRPr lang="en-US" sz="11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100" dirty="0">
                          <a:latin typeface="Calibri"/>
                          <a:ea typeface="Calibri"/>
                          <a:cs typeface="Times New Roman"/>
                        </a:rPr>
                        <a:t>3.42         1.8</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100" dirty="0">
                          <a:latin typeface="Calibri"/>
                          <a:ea typeface="Calibri"/>
                          <a:cs typeface="Times New Roman"/>
                        </a:rPr>
                        <a:t>4.02         1.29</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100" dirty="0">
                          <a:latin typeface="Calibri"/>
                          <a:ea typeface="Calibri"/>
                          <a:cs typeface="Times New Roman"/>
                        </a:rPr>
                        <a:t>           348</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100" dirty="0">
                          <a:latin typeface="Calibri"/>
                          <a:ea typeface="Calibri"/>
                          <a:cs typeface="Times New Roman"/>
                        </a:rPr>
                        <a:t>         .232*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100" dirty="0">
                          <a:latin typeface="Calibri"/>
                          <a:ea typeface="Calibri"/>
                          <a:cs typeface="Times New Roman"/>
                        </a:rPr>
                        <a:t>         347*</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764667">
                <a:tc>
                  <a:txBody>
                    <a:bodyPr/>
                    <a:lstStyle/>
                    <a:p>
                      <a:pPr marL="0" marR="0">
                        <a:lnSpc>
                          <a:spcPct val="115000"/>
                        </a:lnSpc>
                        <a:spcBef>
                          <a:spcPts val="0"/>
                        </a:spcBef>
                        <a:spcAft>
                          <a:spcPts val="0"/>
                        </a:spcAft>
                      </a:pPr>
                      <a:r>
                        <a:rPr lang="en-US" sz="1100" dirty="0">
                          <a:latin typeface="Calibri"/>
                          <a:ea typeface="Calibri"/>
                          <a:cs typeface="Times New Roman"/>
                        </a:rPr>
                        <a:t>Program helpful for situations in workplace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100" dirty="0">
                          <a:latin typeface="Calibri"/>
                          <a:ea typeface="Calibri"/>
                          <a:cs typeface="Times New Roman"/>
                        </a:rPr>
                        <a:t>1.16           .5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100" dirty="0">
                          <a:latin typeface="Calibri"/>
                          <a:ea typeface="Calibri"/>
                          <a:cs typeface="Times New Roman"/>
                        </a:rPr>
                        <a:t>1.07           .33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100" dirty="0">
                          <a:latin typeface="Calibri"/>
                          <a:ea typeface="Calibri"/>
                          <a:cs typeface="Times New Roman"/>
                        </a:rPr>
                        <a:t>           350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100" dirty="0">
                          <a:latin typeface="Calibri"/>
                          <a:ea typeface="Calibri"/>
                          <a:cs typeface="Times New Roman"/>
                        </a:rPr>
                        <a:t>         .444*</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100" dirty="0">
                          <a:latin typeface="Calibri"/>
                          <a:ea typeface="Calibri"/>
                          <a:cs typeface="Times New Roman"/>
                        </a:rPr>
                        <a:t>         349*</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bl>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2193925" rtl="0" eaLnBrk="1" fontAlgn="base" latinLnBrk="0" hangingPunct="1">
          <a:lnSpc>
            <a:spcPct val="100000"/>
          </a:lnSpc>
          <a:spcBef>
            <a:spcPct val="0"/>
          </a:spcBef>
          <a:spcAft>
            <a:spcPct val="0"/>
          </a:spcAft>
          <a:buClrTx/>
          <a:buSzTx/>
          <a:buFontTx/>
          <a:buNone/>
          <a:tabLst/>
          <a:defRPr kumimoji="0" lang="en-US" sz="4400" b="0"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2193925" rtl="0" eaLnBrk="1" fontAlgn="base" latinLnBrk="0" hangingPunct="1">
          <a:lnSpc>
            <a:spcPct val="100000"/>
          </a:lnSpc>
          <a:spcBef>
            <a:spcPct val="0"/>
          </a:spcBef>
          <a:spcAft>
            <a:spcPct val="0"/>
          </a:spcAft>
          <a:buClrTx/>
          <a:buSzTx/>
          <a:buFontTx/>
          <a:buNone/>
          <a:tabLst/>
          <a:defRPr kumimoji="0" lang="en-US" sz="4400" b="0" i="0" u="none" strike="noStrike" cap="none" normalizeH="0" baseline="0" smtClean="0">
            <a:ln>
              <a:noFill/>
            </a:ln>
            <a:solidFill>
              <a:schemeClr val="tx1"/>
            </a:solidFill>
            <a:effectLst/>
            <a:latin typeface="Arial" pitchFamily="34"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2193925" rtl="0" eaLnBrk="1" fontAlgn="base" latinLnBrk="0" hangingPunct="1">
          <a:lnSpc>
            <a:spcPct val="100000"/>
          </a:lnSpc>
          <a:spcBef>
            <a:spcPct val="0"/>
          </a:spcBef>
          <a:spcAft>
            <a:spcPct val="0"/>
          </a:spcAft>
          <a:buClrTx/>
          <a:buSzTx/>
          <a:buFontTx/>
          <a:buNone/>
          <a:tabLst/>
          <a:defRPr kumimoji="0" lang="en-US" sz="4400" b="0"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2193925" rtl="0" eaLnBrk="1" fontAlgn="base" latinLnBrk="0" hangingPunct="1">
          <a:lnSpc>
            <a:spcPct val="100000"/>
          </a:lnSpc>
          <a:spcBef>
            <a:spcPct val="0"/>
          </a:spcBef>
          <a:spcAft>
            <a:spcPct val="0"/>
          </a:spcAft>
          <a:buClrTx/>
          <a:buSzTx/>
          <a:buFontTx/>
          <a:buNone/>
          <a:tabLst/>
          <a:defRPr kumimoji="0" lang="en-US" sz="4400" b="0" i="0" u="none" strike="noStrike" cap="none" normalizeH="0" baseline="0" smtClean="0">
            <a:ln>
              <a:noFill/>
            </a:ln>
            <a:solidFill>
              <a:schemeClr val="tx1"/>
            </a:solidFill>
            <a:effectLst/>
            <a:latin typeface="Arial" pitchFamily="34"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2107</TotalTime>
  <Words>1147</Words>
  <Application>Microsoft Office PowerPoint</Application>
  <PresentationFormat>Custom</PresentationFormat>
  <Paragraphs>73</Paragraphs>
  <Slides>1</Slides>
  <Notes>0</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vt:i4>
      </vt:variant>
    </vt:vector>
  </HeadingPairs>
  <TitlesOfParts>
    <vt:vector size="8" baseType="lpstr">
      <vt:lpstr>ＭＳ Ｐゴシック</vt:lpstr>
      <vt:lpstr>Arial</vt:lpstr>
      <vt:lpstr>Calibri</vt:lpstr>
      <vt:lpstr>Times</vt:lpstr>
      <vt:lpstr>Times New Roman</vt:lpstr>
      <vt:lpstr>Default Design</vt:lpstr>
      <vt:lpstr>1_Default Design</vt:lpstr>
      <vt:lpstr>PowerPoint Presentation</vt:lpstr>
    </vt:vector>
  </TitlesOfParts>
  <Company>UTHSCSA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Desktop Support Group</dc:creator>
  <cp:lastModifiedBy>O'Donnell, Louise</cp:lastModifiedBy>
  <cp:revision>211</cp:revision>
  <cp:lastPrinted>2016-10-31T21:36:51Z</cp:lastPrinted>
  <dcterms:created xsi:type="dcterms:W3CDTF">2009-07-08T12:52:31Z</dcterms:created>
  <dcterms:modified xsi:type="dcterms:W3CDTF">2016-10-31T21:37:12Z</dcterms:modified>
</cp:coreProperties>
</file>